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8" r:id="rId3"/>
    <p:sldId id="260" r:id="rId4"/>
    <p:sldId id="261" r:id="rId5"/>
    <p:sldId id="268" r:id="rId6"/>
    <p:sldId id="269" r:id="rId7"/>
    <p:sldId id="270" r:id="rId8"/>
    <p:sldId id="274" r:id="rId9"/>
    <p:sldId id="275" r:id="rId10"/>
    <p:sldId id="271" r:id="rId11"/>
    <p:sldId id="272" r:id="rId12"/>
    <p:sldId id="273" r:id="rId13"/>
    <p:sldId id="262" r:id="rId14"/>
    <p:sldId id="264" r:id="rId15"/>
    <p:sldId id="265" r:id="rId16"/>
    <p:sldId id="266" r:id="rId17"/>
    <p:sldId id="267" r:id="rId18"/>
    <p:sldId id="278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07.02.2024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2276872"/>
            <a:ext cx="7772400" cy="3528392"/>
          </a:xfrm>
        </p:spPr>
        <p:txBody>
          <a:bodyPr>
            <a:normAutofit/>
          </a:bodyPr>
          <a:lstStyle/>
          <a:p>
            <a:pPr algn="ctr"/>
            <a:r>
              <a:rPr lang="uk-UA" sz="4000" dirty="0"/>
              <a:t>Я</a:t>
            </a:r>
            <a:r>
              <a:rPr lang="uk-UA" sz="4000" dirty="0" smtClean="0"/>
              <a:t>к уникнути емоційного та професійного вигорання</a:t>
            </a:r>
            <a:endParaRPr lang="uk-UA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87624" y="548680"/>
            <a:ext cx="6984776" cy="2088232"/>
          </a:xfrm>
        </p:spPr>
        <p:txBody>
          <a:bodyPr>
            <a:normAutofit/>
          </a:bodyPr>
          <a:lstStyle/>
          <a:p>
            <a:pPr algn="ctr"/>
            <a:r>
              <a:rPr lang="uk-UA" sz="2400" dirty="0" smtClean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endParaRPr lang="uk-UA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1570116" y="5949280"/>
            <a:ext cx="6400800" cy="6976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uk-UA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91536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208912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>Фактори ризику синдрому вигорання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075240" cy="4525963"/>
          </a:xfrm>
        </p:spPr>
        <p:txBody>
          <a:bodyPr/>
          <a:lstStyle/>
          <a:p>
            <a:r>
              <a:rPr lang="uk-UA" dirty="0" smtClean="0"/>
              <a:t>Слабкий тип нервової системи (низька здатність витримувати сильне збудження, не переходячи в «охоронне» гальмування для захисту)</a:t>
            </a:r>
          </a:p>
          <a:p>
            <a:r>
              <a:rPr lang="uk-UA" dirty="0" smtClean="0"/>
              <a:t>Занижена або нестабільна самооцінка</a:t>
            </a:r>
          </a:p>
          <a:p>
            <a:r>
              <a:rPr lang="uk-UA" dirty="0" smtClean="0"/>
              <a:t>Схильність до інтроверсії, спрямованість інтересів на свій внутрішній світ (емоційна закритість, формалізація контактів)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969921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>Наслідки професійного вигорання: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003232" cy="4525963"/>
          </a:xfrm>
        </p:spPr>
        <p:txBody>
          <a:bodyPr/>
          <a:lstStyle/>
          <a:p>
            <a:r>
              <a:rPr lang="uk-UA" dirty="0" smtClean="0"/>
              <a:t>Зниження самооцінки (відчуття безпорадності, апатія; іноді може перейти в агресію і відчай)</a:t>
            </a:r>
          </a:p>
          <a:p>
            <a:r>
              <a:rPr lang="uk-UA" dirty="0" smtClean="0"/>
              <a:t>Самотність (педагог не в змозі встановити нормальний контакт з учнями; переважають об’єкт-об’єктні стосунки)</a:t>
            </a:r>
          </a:p>
          <a:p>
            <a:r>
              <a:rPr lang="uk-UA" dirty="0" smtClean="0"/>
              <a:t>Емоційне виснаження, </a:t>
            </a:r>
            <a:r>
              <a:rPr lang="uk-UA" dirty="0" err="1" smtClean="0"/>
              <a:t>соматизація</a:t>
            </a:r>
            <a:r>
              <a:rPr lang="uk-UA" dirty="0" smtClean="0"/>
              <a:t> (фізичні нездужання: гастрит, мігрені, підвищений артеріальний тиск, синдром хронічної втоми і т.д.)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6958413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1642194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>Практичні рекомендації щодо уникнення професійного вигорання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916832"/>
            <a:ext cx="8075240" cy="4392488"/>
          </a:xfrm>
        </p:spPr>
        <p:txBody>
          <a:bodyPr>
            <a:normAutofit fontScale="92500"/>
          </a:bodyPr>
          <a:lstStyle/>
          <a:p>
            <a:r>
              <a:rPr lang="uk-UA" dirty="0" smtClean="0"/>
              <a:t>Не приховуйте своїх почуттів</a:t>
            </a:r>
          </a:p>
          <a:p>
            <a:r>
              <a:rPr lang="uk-UA" dirty="0" smtClean="0"/>
              <a:t>Не уникайте говорити про те, що трапилося</a:t>
            </a:r>
          </a:p>
          <a:p>
            <a:r>
              <a:rPr lang="uk-UA" dirty="0" smtClean="0"/>
              <a:t>Не дозволяйте вашим відчуттям труднощів зупиняти вас, коли інші дають вам шанс говорити або пропонують допомогу</a:t>
            </a:r>
          </a:p>
          <a:p>
            <a:r>
              <a:rPr lang="uk-UA" dirty="0" smtClean="0"/>
              <a:t>Не чекайте, що важкий стан минеться, виділяйте достатньо часу для сну, відпочинку</a:t>
            </a:r>
          </a:p>
          <a:p>
            <a:r>
              <a:rPr lang="uk-UA" dirty="0" smtClean="0"/>
              <a:t>Висловлюйте ваші бажання прямо, ясно і чесно</a:t>
            </a:r>
          </a:p>
          <a:p>
            <a:r>
              <a:rPr lang="uk-UA" dirty="0" smtClean="0"/>
              <a:t>Намагайтесь зберегти нормальний розпорядок вашого життя, наскільки це можливо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9454358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50106"/>
          </a:xfrm>
        </p:spPr>
        <p:txBody>
          <a:bodyPr/>
          <a:lstStyle/>
          <a:p>
            <a:pPr algn="ctr"/>
            <a:r>
              <a:rPr lang="uk-UA" b="1" dirty="0" smtClean="0"/>
              <a:t>Музикотерапія</a:t>
            </a:r>
            <a:endParaRPr lang="uk-UA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124744"/>
            <a:ext cx="8568952" cy="5733256"/>
          </a:xfrm>
        </p:spPr>
        <p:txBody>
          <a:bodyPr>
            <a:normAutofit/>
          </a:bodyPr>
          <a:lstStyle/>
          <a:p>
            <a:pPr marL="36576" indent="0" algn="ctr">
              <a:buNone/>
            </a:pPr>
            <a:r>
              <a:rPr lang="uk-UA" sz="2800" i="1" dirty="0" smtClean="0"/>
              <a:t>Проти головного болю, емоційного напруження:</a:t>
            </a:r>
            <a:endParaRPr lang="uk-UA" i="1" dirty="0" smtClean="0"/>
          </a:p>
          <a:p>
            <a:pPr marL="36576" indent="0">
              <a:buNone/>
            </a:pPr>
            <a:r>
              <a:rPr lang="uk-UA" sz="2400" dirty="0" smtClean="0"/>
              <a:t>Л. </a:t>
            </a:r>
            <a:r>
              <a:rPr lang="uk-UA" sz="2400" dirty="0" err="1" smtClean="0"/>
              <a:t>ван</a:t>
            </a:r>
            <a:r>
              <a:rPr lang="uk-UA" sz="2400" dirty="0" smtClean="0"/>
              <a:t> Бетховен «</a:t>
            </a:r>
            <a:r>
              <a:rPr lang="uk-UA" sz="2400" dirty="0" err="1" smtClean="0"/>
              <a:t>Фіделіо</a:t>
            </a:r>
            <a:r>
              <a:rPr lang="uk-UA" sz="2400" dirty="0" smtClean="0"/>
              <a:t>»</a:t>
            </a:r>
          </a:p>
          <a:p>
            <a:pPr marL="36576" indent="0">
              <a:buNone/>
            </a:pPr>
            <a:r>
              <a:rPr lang="uk-UA" sz="2400" dirty="0" smtClean="0"/>
              <a:t>В.А.Моцарт «Дон </a:t>
            </a:r>
            <a:r>
              <a:rPr lang="uk-UA" sz="2400" dirty="0" err="1" smtClean="0"/>
              <a:t>Жуан</a:t>
            </a:r>
            <a:r>
              <a:rPr lang="uk-UA" sz="2400" dirty="0" smtClean="0"/>
              <a:t>»</a:t>
            </a:r>
          </a:p>
          <a:p>
            <a:pPr marL="36576" indent="0">
              <a:buNone/>
            </a:pPr>
            <a:r>
              <a:rPr lang="uk-UA" sz="2400" dirty="0" smtClean="0"/>
              <a:t>Ф.Ліст «Угорська рапсодія №1»</a:t>
            </a:r>
          </a:p>
          <a:p>
            <a:pPr marL="36576" indent="0">
              <a:buNone/>
            </a:pPr>
            <a:r>
              <a:rPr lang="uk-UA" sz="2400" dirty="0" smtClean="0"/>
              <a:t>Д.</a:t>
            </a:r>
            <a:r>
              <a:rPr lang="uk-UA" sz="2400" dirty="0" err="1" smtClean="0"/>
              <a:t>Хачатурян</a:t>
            </a:r>
            <a:r>
              <a:rPr lang="uk-UA" sz="2400" dirty="0" smtClean="0"/>
              <a:t> Сюїта «Маскарад»</a:t>
            </a:r>
          </a:p>
          <a:p>
            <a:pPr marL="36576" indent="0">
              <a:buNone/>
            </a:pPr>
            <a:r>
              <a:rPr lang="uk-UA" sz="2400" dirty="0" err="1" smtClean="0"/>
              <a:t>Дж.Гершвін</a:t>
            </a:r>
            <a:r>
              <a:rPr lang="uk-UA" sz="2400" dirty="0" smtClean="0"/>
              <a:t> «Американець у Парижі»</a:t>
            </a:r>
          </a:p>
          <a:p>
            <a:pPr marL="36576" indent="0" algn="ctr">
              <a:buNone/>
            </a:pPr>
            <a:r>
              <a:rPr lang="uk-UA" sz="2800" i="1" dirty="0"/>
              <a:t>Для зняття гіпертонії та напруженості:</a:t>
            </a:r>
          </a:p>
          <a:p>
            <a:pPr marL="36576" indent="0">
              <a:buNone/>
            </a:pPr>
            <a:r>
              <a:rPr lang="uk-UA" sz="2400" dirty="0"/>
              <a:t>Й.С.Бах «Ре-мінор» для скрипки</a:t>
            </a:r>
          </a:p>
          <a:p>
            <a:pPr marL="36576" indent="0">
              <a:buNone/>
            </a:pPr>
            <a:r>
              <a:rPr lang="uk-UA" sz="2400" dirty="0"/>
              <a:t>Б.</a:t>
            </a:r>
            <a:r>
              <a:rPr lang="uk-UA" sz="2400" dirty="0" err="1"/>
              <a:t>Барток</a:t>
            </a:r>
            <a:r>
              <a:rPr lang="uk-UA" sz="2400" dirty="0"/>
              <a:t> «Соната для фортепіано»</a:t>
            </a:r>
          </a:p>
          <a:p>
            <a:pPr marL="36576" indent="0">
              <a:buNone/>
            </a:pPr>
            <a:r>
              <a:rPr lang="uk-UA" sz="2400" dirty="0"/>
              <a:t>А.</a:t>
            </a:r>
            <a:r>
              <a:rPr lang="uk-UA" sz="2400" dirty="0" err="1"/>
              <a:t>Брукмер</a:t>
            </a:r>
            <a:r>
              <a:rPr lang="uk-UA" sz="2400" dirty="0"/>
              <a:t> </a:t>
            </a:r>
            <a:r>
              <a:rPr lang="uk-UA" sz="2400" dirty="0" err="1"/>
              <a:t>Месса</a:t>
            </a:r>
            <a:r>
              <a:rPr lang="uk-UA" sz="2400" dirty="0"/>
              <a:t> «Мі-мінор»</a:t>
            </a:r>
          </a:p>
          <a:p>
            <a:pPr marL="36576" indent="0">
              <a:buNone/>
            </a:pPr>
            <a:r>
              <a:rPr lang="uk-UA" sz="2400" dirty="0"/>
              <a:t>Й.С.Бах «Кантата №21»</a:t>
            </a:r>
          </a:p>
          <a:p>
            <a:pPr marL="36576" indent="0">
              <a:buNone/>
            </a:pPr>
            <a:r>
              <a:rPr lang="uk-UA" sz="2400" dirty="0"/>
              <a:t>Б.</a:t>
            </a:r>
            <a:r>
              <a:rPr lang="uk-UA" sz="2400" dirty="0" err="1"/>
              <a:t>Барток</a:t>
            </a:r>
            <a:r>
              <a:rPr lang="uk-UA" sz="2400" dirty="0"/>
              <a:t> «Квартет №5»</a:t>
            </a:r>
          </a:p>
          <a:p>
            <a:pPr marL="36576" indent="0">
              <a:buNone/>
            </a:pP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13973738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147248" cy="6192688"/>
          </a:xfrm>
        </p:spPr>
        <p:txBody>
          <a:bodyPr>
            <a:normAutofit lnSpcReduction="10000"/>
          </a:bodyPr>
          <a:lstStyle/>
          <a:p>
            <a:pPr marL="36576" indent="0" algn="ctr">
              <a:buNone/>
            </a:pPr>
            <a:r>
              <a:rPr lang="uk-UA" sz="2800" i="1" dirty="0" smtClean="0"/>
              <a:t>Для загального тонусу, поліпшення самопочуття:</a:t>
            </a:r>
            <a:endParaRPr lang="uk-UA" i="1" dirty="0"/>
          </a:p>
          <a:p>
            <a:pPr marL="36576" indent="0">
              <a:buNone/>
            </a:pPr>
            <a:r>
              <a:rPr lang="uk-UA" sz="2400" dirty="0" smtClean="0"/>
              <a:t>Л. </a:t>
            </a:r>
            <a:r>
              <a:rPr lang="uk-UA" sz="2400" dirty="0" err="1" smtClean="0"/>
              <a:t>ван</a:t>
            </a:r>
            <a:r>
              <a:rPr lang="uk-UA" sz="2400" dirty="0" smtClean="0"/>
              <a:t> Бетховен Увертюра «</a:t>
            </a:r>
            <a:r>
              <a:rPr lang="uk-UA" sz="2400" dirty="0" err="1" smtClean="0"/>
              <a:t>Егмонт</a:t>
            </a:r>
            <a:r>
              <a:rPr lang="uk-UA" sz="2400" dirty="0" smtClean="0"/>
              <a:t>»</a:t>
            </a:r>
          </a:p>
          <a:p>
            <a:pPr marL="36576" indent="0">
              <a:buNone/>
            </a:pPr>
            <a:r>
              <a:rPr lang="uk-UA" sz="2400" dirty="0" smtClean="0"/>
              <a:t>П.Чайковський Шоста симфонія, 3-тя частина</a:t>
            </a:r>
          </a:p>
          <a:p>
            <a:pPr marL="36576" indent="0">
              <a:buNone/>
            </a:pPr>
            <a:r>
              <a:rPr lang="uk-UA" sz="2400" dirty="0" smtClean="0"/>
              <a:t>Ф.Ліст «Угорська рапсодія №2»</a:t>
            </a:r>
          </a:p>
          <a:p>
            <a:pPr marL="36576" indent="0">
              <a:buNone/>
            </a:pPr>
            <a:r>
              <a:rPr lang="uk-UA" sz="2400" dirty="0" smtClean="0"/>
              <a:t>Ф.</a:t>
            </a:r>
            <a:r>
              <a:rPr lang="uk-UA" sz="2400" dirty="0" err="1" smtClean="0"/>
              <a:t>Сібеліус</a:t>
            </a:r>
            <a:r>
              <a:rPr lang="uk-UA" sz="2400" dirty="0" smtClean="0"/>
              <a:t> «Сумний вальс»</a:t>
            </a:r>
          </a:p>
          <a:p>
            <a:pPr marL="36576" indent="0">
              <a:buNone/>
            </a:pPr>
            <a:r>
              <a:rPr lang="uk-UA" sz="2400" dirty="0" smtClean="0"/>
              <a:t>П.Чайковський «</a:t>
            </a:r>
            <a:r>
              <a:rPr lang="uk-UA" sz="2400" dirty="0" err="1" smtClean="0"/>
              <a:t>Баркаролла</a:t>
            </a:r>
            <a:r>
              <a:rPr lang="uk-UA" sz="2400" dirty="0" smtClean="0"/>
              <a:t>», «Осіння пісня», «Сентиментальний вальс»</a:t>
            </a:r>
          </a:p>
          <a:p>
            <a:pPr marL="36576" indent="0">
              <a:buNone/>
            </a:pPr>
            <a:r>
              <a:rPr lang="uk-UA" sz="2400" dirty="0" smtClean="0"/>
              <a:t>Ф.Шуберт «</a:t>
            </a:r>
            <a:r>
              <a:rPr lang="uk-UA" sz="2400" dirty="0" err="1" smtClean="0"/>
              <a:t>Аве</a:t>
            </a:r>
            <a:r>
              <a:rPr lang="uk-UA" sz="2400" dirty="0" smtClean="0"/>
              <a:t> Марія», «Серенада»</a:t>
            </a:r>
          </a:p>
          <a:p>
            <a:pPr marL="36576" indent="0" algn="ctr">
              <a:buNone/>
            </a:pPr>
            <a:r>
              <a:rPr lang="uk-UA" sz="2800" i="1" dirty="0"/>
              <a:t>При значній психічній та соматичній втомі:</a:t>
            </a:r>
          </a:p>
          <a:p>
            <a:pPr marL="36576" indent="0">
              <a:buNone/>
            </a:pPr>
            <a:r>
              <a:rPr lang="uk-UA" sz="2400" dirty="0"/>
              <a:t>Й.С.Бах «Кофейна кантата»</a:t>
            </a:r>
          </a:p>
          <a:p>
            <a:pPr marL="36576" indent="0">
              <a:buNone/>
            </a:pPr>
            <a:r>
              <a:rPr lang="uk-UA" sz="2400" dirty="0"/>
              <a:t>Б.</a:t>
            </a:r>
            <a:r>
              <a:rPr lang="uk-UA" sz="2400" dirty="0" err="1"/>
              <a:t>Бріттен</a:t>
            </a:r>
            <a:r>
              <a:rPr lang="uk-UA" sz="2400" dirty="0"/>
              <a:t> «Пітер Граймо»</a:t>
            </a:r>
          </a:p>
          <a:p>
            <a:pPr marL="36576" indent="0">
              <a:buNone/>
            </a:pPr>
            <a:r>
              <a:rPr lang="uk-UA" sz="2400" dirty="0"/>
              <a:t>М. де </a:t>
            </a:r>
            <a:r>
              <a:rPr lang="uk-UA" sz="2400" dirty="0" err="1"/>
              <a:t>Фалья</a:t>
            </a:r>
            <a:r>
              <a:rPr lang="uk-UA" sz="2400" dirty="0"/>
              <a:t> «Ночі в садах Іспанії»</a:t>
            </a:r>
          </a:p>
          <a:p>
            <a:pPr marL="36576" indent="0">
              <a:buNone/>
            </a:pPr>
            <a:r>
              <a:rPr lang="uk-UA" sz="2400" dirty="0"/>
              <a:t>Г.Гендель «Музика на воді»</a:t>
            </a:r>
          </a:p>
          <a:p>
            <a:pPr marL="36576" indent="0">
              <a:buNone/>
            </a:pP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11726584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91264" cy="5649491"/>
          </a:xfrm>
        </p:spPr>
        <p:txBody>
          <a:bodyPr>
            <a:normAutofit/>
          </a:bodyPr>
          <a:lstStyle/>
          <a:p>
            <a:pPr marL="36576" indent="0" algn="ctr">
              <a:buNone/>
            </a:pPr>
            <a:r>
              <a:rPr lang="uk-UA" sz="2800" dirty="0" smtClean="0"/>
              <a:t>При негативних психічних станах:</a:t>
            </a:r>
            <a:endParaRPr lang="uk-UA" dirty="0"/>
          </a:p>
          <a:p>
            <a:pPr marL="36576" indent="0">
              <a:buNone/>
            </a:pPr>
            <a:r>
              <a:rPr lang="uk-UA" sz="2400" dirty="0" smtClean="0"/>
              <a:t>Р.Вагнер «Пісня вечірніх зірок» з опери «</a:t>
            </a:r>
            <a:r>
              <a:rPr lang="uk-UA" sz="2400" dirty="0" err="1" smtClean="0"/>
              <a:t>Тангайзер</a:t>
            </a:r>
            <a:r>
              <a:rPr lang="uk-UA" sz="2400" dirty="0" smtClean="0"/>
              <a:t>»</a:t>
            </a:r>
          </a:p>
          <a:p>
            <a:pPr marL="36576" indent="0">
              <a:buNone/>
            </a:pPr>
            <a:r>
              <a:rPr lang="uk-UA" sz="2400" dirty="0" smtClean="0"/>
              <a:t>В.</a:t>
            </a:r>
            <a:r>
              <a:rPr lang="uk-UA" sz="2400" dirty="0" err="1" smtClean="0"/>
              <a:t>Белліні</a:t>
            </a:r>
            <a:r>
              <a:rPr lang="uk-UA" sz="2400" dirty="0" smtClean="0"/>
              <a:t> Увертюра до опери «Норма»</a:t>
            </a:r>
          </a:p>
          <a:p>
            <a:pPr marL="36576" indent="0">
              <a:buNone/>
            </a:pPr>
            <a:r>
              <a:rPr lang="uk-UA" sz="2400" dirty="0" smtClean="0"/>
              <a:t>Л.Дебюссі «Море», «Місячне світло»</a:t>
            </a:r>
          </a:p>
          <a:p>
            <a:pPr marL="36576" indent="0">
              <a:buNone/>
            </a:pPr>
            <a:r>
              <a:rPr lang="uk-UA" sz="2400" dirty="0" smtClean="0"/>
              <a:t>Ф.</a:t>
            </a:r>
            <a:r>
              <a:rPr lang="uk-UA" sz="2400" dirty="0" err="1" smtClean="0"/>
              <a:t>Мендельсон-Бартольді</a:t>
            </a:r>
            <a:r>
              <a:rPr lang="uk-UA" sz="2400" dirty="0" smtClean="0"/>
              <a:t> «Блискуче </a:t>
            </a:r>
            <a:r>
              <a:rPr lang="uk-UA" sz="2400" dirty="0" err="1" smtClean="0"/>
              <a:t>капріччіо</a:t>
            </a:r>
            <a:r>
              <a:rPr lang="uk-UA" sz="2400" dirty="0" smtClean="0"/>
              <a:t>»</a:t>
            </a:r>
          </a:p>
          <a:p>
            <a:pPr marL="36576" indent="0" algn="ctr">
              <a:buNone/>
            </a:pPr>
            <a:r>
              <a:rPr lang="ru-RU" sz="2800" dirty="0"/>
              <a:t>При </a:t>
            </a:r>
            <a:r>
              <a:rPr lang="ru-RU" sz="2800" dirty="0" err="1"/>
              <a:t>депресивних</a:t>
            </a:r>
            <a:r>
              <a:rPr lang="ru-RU" sz="2800" dirty="0"/>
              <a:t> станах:</a:t>
            </a:r>
          </a:p>
          <a:p>
            <a:pPr marL="36576" indent="0">
              <a:buNone/>
            </a:pPr>
            <a:r>
              <a:rPr lang="ru-RU" sz="2400" dirty="0" err="1"/>
              <a:t>Л.ван</a:t>
            </a:r>
            <a:r>
              <a:rPr lang="ru-RU" sz="2400" dirty="0"/>
              <a:t> Бетховен </a:t>
            </a:r>
            <a:r>
              <a:rPr lang="ru-RU" sz="2400" dirty="0" err="1"/>
              <a:t>Симфонічна</a:t>
            </a:r>
            <a:r>
              <a:rPr lang="ru-RU" sz="2400" dirty="0"/>
              <a:t> увертюра «</a:t>
            </a:r>
            <a:r>
              <a:rPr lang="ru-RU" sz="2400" dirty="0" err="1"/>
              <a:t>Егмонт</a:t>
            </a:r>
            <a:r>
              <a:rPr lang="ru-RU" sz="2400" dirty="0"/>
              <a:t>»</a:t>
            </a:r>
          </a:p>
          <a:p>
            <a:pPr marL="36576" indent="0">
              <a:buNone/>
            </a:pPr>
            <a:r>
              <a:rPr lang="ru-RU" sz="2400" dirty="0" err="1"/>
              <a:t>Ж.Бізе</a:t>
            </a:r>
            <a:r>
              <a:rPr lang="ru-RU" sz="2400" dirty="0"/>
              <a:t> </a:t>
            </a:r>
            <a:r>
              <a:rPr lang="ru-RU" sz="2400" dirty="0" err="1"/>
              <a:t>Сюїта</a:t>
            </a:r>
            <a:r>
              <a:rPr lang="ru-RU" sz="2400" dirty="0"/>
              <a:t> з опери «Кармен»</a:t>
            </a:r>
          </a:p>
          <a:p>
            <a:pPr marL="36576" indent="0">
              <a:buNone/>
            </a:pPr>
            <a:r>
              <a:rPr lang="ru-RU" sz="2400" dirty="0" err="1"/>
              <a:t>Й.Гайдн</a:t>
            </a:r>
            <a:r>
              <a:rPr lang="ru-RU" sz="2400" dirty="0"/>
              <a:t> «</a:t>
            </a:r>
            <a:r>
              <a:rPr lang="ru-RU" sz="2400" dirty="0" err="1"/>
              <a:t>Створення</a:t>
            </a:r>
            <a:r>
              <a:rPr lang="ru-RU" sz="2400" dirty="0"/>
              <a:t> </a:t>
            </a:r>
            <a:r>
              <a:rPr lang="ru-RU" sz="2400" dirty="0" err="1"/>
              <a:t>світу</a:t>
            </a:r>
            <a:r>
              <a:rPr lang="ru-RU" sz="2400" dirty="0" smtClean="0"/>
              <a:t>»</a:t>
            </a:r>
          </a:p>
          <a:p>
            <a:pPr marL="36576" indent="0" algn="ctr">
              <a:buNone/>
            </a:pPr>
            <a:r>
              <a:rPr lang="ru-RU" sz="2800" dirty="0"/>
              <a:t>У </a:t>
            </a:r>
            <a:r>
              <a:rPr lang="ru-RU" sz="2800" dirty="0" err="1"/>
              <a:t>стані</a:t>
            </a:r>
            <a:r>
              <a:rPr lang="ru-RU" sz="2800" dirty="0"/>
              <a:t> </a:t>
            </a:r>
            <a:r>
              <a:rPr lang="ru-RU" sz="2800" dirty="0" err="1"/>
              <a:t>тривожності</a:t>
            </a:r>
            <a:r>
              <a:rPr lang="ru-RU" sz="2400" dirty="0"/>
              <a:t>:</a:t>
            </a:r>
          </a:p>
          <a:p>
            <a:pPr marL="36576" indent="0">
              <a:buNone/>
            </a:pPr>
            <a:r>
              <a:rPr lang="ru-RU" sz="2400" dirty="0" err="1"/>
              <a:t>Ф.Шуберт</a:t>
            </a:r>
            <a:r>
              <a:rPr lang="ru-RU" sz="2400" dirty="0"/>
              <a:t> «</a:t>
            </a:r>
            <a:r>
              <a:rPr lang="ru-RU" sz="2400" dirty="0" err="1"/>
              <a:t>Веселі</a:t>
            </a:r>
            <a:r>
              <a:rPr lang="ru-RU" sz="2400" dirty="0"/>
              <a:t> </a:t>
            </a:r>
            <a:r>
              <a:rPr lang="ru-RU" sz="2400" dirty="0" err="1"/>
              <a:t>пісні</a:t>
            </a:r>
            <a:r>
              <a:rPr lang="ru-RU" sz="2400" dirty="0"/>
              <a:t>»</a:t>
            </a:r>
          </a:p>
          <a:p>
            <a:pPr marL="36576" indent="0">
              <a:buNone/>
            </a:pPr>
            <a:r>
              <a:rPr lang="ru-RU" sz="2400" dirty="0" err="1"/>
              <a:t>Дж.Верді</a:t>
            </a:r>
            <a:r>
              <a:rPr lang="ru-RU" sz="2400" dirty="0"/>
              <a:t> </a:t>
            </a:r>
            <a:r>
              <a:rPr lang="ru-RU" sz="2400" dirty="0" err="1"/>
              <a:t>Мелодійні</a:t>
            </a:r>
            <a:r>
              <a:rPr lang="ru-RU" sz="2400" dirty="0"/>
              <a:t> </a:t>
            </a:r>
            <a:r>
              <a:rPr lang="ru-RU" sz="2400" dirty="0" err="1"/>
              <a:t>арії</a:t>
            </a:r>
            <a:r>
              <a:rPr lang="ru-RU" sz="2400" dirty="0"/>
              <a:t> з опер</a:t>
            </a:r>
          </a:p>
          <a:p>
            <a:pPr marL="36576" indent="0">
              <a:buNone/>
            </a:pPr>
            <a:endParaRPr lang="ru-RU" sz="2400" dirty="0"/>
          </a:p>
          <a:p>
            <a:pPr marL="36576" indent="0">
              <a:buNone/>
            </a:pP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13856572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922114"/>
          </a:xfrm>
        </p:spPr>
        <p:txBody>
          <a:bodyPr/>
          <a:lstStyle/>
          <a:p>
            <a:pPr algn="ctr"/>
            <a:r>
              <a:rPr lang="uk-UA" b="1" dirty="0" smtClean="0"/>
              <a:t>Релаксаційні вправи</a:t>
            </a:r>
            <a:endParaRPr lang="uk-UA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340768"/>
            <a:ext cx="8784976" cy="5112568"/>
          </a:xfrm>
        </p:spPr>
        <p:txBody>
          <a:bodyPr>
            <a:normAutofit lnSpcReduction="10000"/>
          </a:bodyPr>
          <a:lstStyle/>
          <a:p>
            <a:pPr marL="36576" indent="0" algn="ctr">
              <a:buNone/>
            </a:pPr>
            <a:r>
              <a:rPr lang="uk-UA" sz="2800" dirty="0" smtClean="0"/>
              <a:t>Вправа «Гора з плечей»</a:t>
            </a:r>
          </a:p>
          <a:p>
            <a:pPr marL="36576" indent="0">
              <a:buNone/>
            </a:pPr>
            <a:r>
              <a:rPr lang="uk-UA" sz="2400" dirty="0" smtClean="0"/>
              <a:t>Виконується стоячи, сидячи чи ідучи. Максимально високо підніміть плечі, відведіть їх далеко назад і опустіть. </a:t>
            </a:r>
          </a:p>
          <a:p>
            <a:pPr marL="36576" indent="0">
              <a:buNone/>
            </a:pPr>
            <a:r>
              <a:rPr lang="uk-UA" sz="2400" i="1" dirty="0" smtClean="0"/>
              <a:t>Результат: </a:t>
            </a:r>
            <a:r>
              <a:rPr lang="uk-UA" sz="2400" dirty="0" smtClean="0"/>
              <a:t>знімає м’язове напруження в плечовому поясі та спині; підвищує впевненість в собі; поліпшує настрій.</a:t>
            </a:r>
          </a:p>
          <a:p>
            <a:pPr marL="36576" indent="0" algn="ctr">
              <a:buNone/>
            </a:pPr>
            <a:r>
              <a:rPr lang="uk-UA" sz="2800" dirty="0" smtClean="0"/>
              <a:t>Вправа «Керування гнівом»</a:t>
            </a:r>
          </a:p>
          <a:p>
            <a:pPr marL="36576" indent="0">
              <a:buNone/>
            </a:pPr>
            <a:r>
              <a:rPr lang="uk-UA" sz="2400" dirty="0" smtClean="0"/>
              <a:t>Виконується сидячи або стоячи. «Дихання животом». Вдихніть носом, рахуючи до 4, видихніть через рот, рахуючи до 5. Виконуйте, доки не відчуєте заспокоєння.</a:t>
            </a:r>
          </a:p>
          <a:p>
            <a:pPr marL="36576" indent="0">
              <a:buNone/>
            </a:pPr>
            <a:r>
              <a:rPr lang="uk-UA" sz="2400" i="1" dirty="0" smtClean="0"/>
              <a:t>Результат: </a:t>
            </a:r>
            <a:r>
              <a:rPr lang="uk-UA" sz="2400" dirty="0" smtClean="0"/>
              <a:t>допомагає впоратися зі стресовими ситуаціями, заспокоює, знімає негативні емоції.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27957429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19256" cy="6048672"/>
          </a:xfrm>
        </p:spPr>
        <p:txBody>
          <a:bodyPr>
            <a:normAutofit fontScale="92500" lnSpcReduction="10000"/>
          </a:bodyPr>
          <a:lstStyle/>
          <a:p>
            <a:pPr marL="36576" indent="0" algn="ctr">
              <a:buNone/>
            </a:pPr>
            <a:r>
              <a:rPr lang="uk-UA" sz="2800" dirty="0" smtClean="0"/>
              <a:t>Вправа «Розслаблення через напруження»</a:t>
            </a:r>
          </a:p>
          <a:p>
            <a:pPr marL="36576" indent="0">
              <a:buNone/>
            </a:pPr>
            <a:r>
              <a:rPr lang="uk-UA" sz="2400" dirty="0" smtClean="0"/>
              <a:t>Виконується лежачи або зручно сидячи на стільці. Напружуйте та розслаблюйте послідовно частини тіла, починаючи з ніг і закінчуючи м’язами обличчя. Можна полежати чи посидіти кілька хвилин розслаблено.</a:t>
            </a:r>
          </a:p>
          <a:p>
            <a:pPr marL="36576" indent="0">
              <a:buNone/>
            </a:pPr>
            <a:r>
              <a:rPr lang="uk-UA" sz="2400" i="1" dirty="0" smtClean="0"/>
              <a:t>Результат: </a:t>
            </a:r>
            <a:r>
              <a:rPr lang="uk-UA" sz="2400" dirty="0" smtClean="0"/>
              <a:t>релаксація всього тіла і зняття нервового напруження, стресів, що накопичилися впродовж дня.</a:t>
            </a:r>
          </a:p>
          <a:p>
            <a:pPr marL="36576" indent="0" algn="ctr">
              <a:buNone/>
            </a:pPr>
            <a:r>
              <a:rPr lang="uk-UA" sz="2800" dirty="0" smtClean="0"/>
              <a:t>Вправа «Ниточка на маківці»</a:t>
            </a:r>
          </a:p>
          <a:p>
            <a:pPr marL="36576" indent="0">
              <a:buNone/>
            </a:pPr>
            <a:r>
              <a:rPr lang="uk-UA" sz="2400" dirty="0" smtClean="0"/>
              <a:t>Виконується під час ходьби. Уявіть, що до вашої маківки прикріплена ниточка, яка тягне вас доверху. Поки ви в дорозі, відкиньте всі думки, окрім однієї – про цю ниточку.</a:t>
            </a:r>
          </a:p>
          <a:p>
            <a:pPr marL="36576" indent="0">
              <a:buNone/>
            </a:pPr>
            <a:r>
              <a:rPr lang="uk-UA" sz="2400" i="1" dirty="0" smtClean="0"/>
              <a:t>Результат: </a:t>
            </a:r>
            <a:r>
              <a:rPr lang="uk-UA" sz="2400" dirty="0" smtClean="0"/>
              <a:t>покращується постава, нормалізується дихання, минає напруженість і очікування неприємностей.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38942498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196254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3200" dirty="0" smtClean="0"/>
              <a:t>Справжня мужність полягає в тому, щоб визнати, що вам необхідна професійна допомога</a:t>
            </a:r>
            <a:endParaRPr lang="uk-UA" sz="3200" dirty="0"/>
          </a:p>
        </p:txBody>
      </p:sp>
      <p:pic>
        <p:nvPicPr>
          <p:cNvPr id="1026" name="Picture 2" descr="D:\Олександренко\Диплом\Вигорання\upl_1566899295_2025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2630188"/>
            <a:ext cx="5643483" cy="3765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557698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03232" cy="1354162"/>
          </a:xfrm>
        </p:spPr>
        <p:txBody>
          <a:bodyPr>
            <a:normAutofit fontScale="90000"/>
          </a:bodyPr>
          <a:lstStyle/>
          <a:p>
            <a:r>
              <a:rPr lang="uk-UA" sz="4400" dirty="0"/>
              <a:t>Синдром </a:t>
            </a:r>
            <a:r>
              <a:rPr lang="uk-UA" sz="4400" dirty="0" smtClean="0"/>
              <a:t>емоційного вигорання </a:t>
            </a:r>
            <a:r>
              <a:rPr lang="uk-UA" dirty="0"/>
              <a:t>–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628800"/>
            <a:ext cx="8183880" cy="4187952"/>
          </a:xfrm>
        </p:spPr>
        <p:txBody>
          <a:bodyPr>
            <a:normAutofit/>
          </a:bodyPr>
          <a:lstStyle/>
          <a:p>
            <a:pPr marL="36576" indent="0" algn="just">
              <a:buNone/>
            </a:pPr>
            <a:r>
              <a:rPr lang="uk-UA" dirty="0" smtClean="0"/>
              <a:t>це </a:t>
            </a:r>
            <a:r>
              <a:rPr lang="ru-RU" dirty="0" smtClean="0"/>
              <a:t>стан </a:t>
            </a:r>
            <a:r>
              <a:rPr lang="ru-RU" dirty="0" err="1" smtClean="0"/>
              <a:t>емоційного</a:t>
            </a:r>
            <a:r>
              <a:rPr lang="ru-RU" dirty="0" smtClean="0"/>
              <a:t> </a:t>
            </a:r>
            <a:r>
              <a:rPr lang="ru-RU" dirty="0" err="1" smtClean="0"/>
              <a:t>розумового</a:t>
            </a:r>
            <a:r>
              <a:rPr lang="ru-RU" dirty="0" smtClean="0"/>
              <a:t> </a:t>
            </a:r>
            <a:r>
              <a:rPr lang="ru-RU" dirty="0" err="1" smtClean="0"/>
              <a:t>виснаження</a:t>
            </a:r>
            <a:r>
              <a:rPr lang="ru-RU" dirty="0" smtClean="0"/>
              <a:t>, </a:t>
            </a:r>
            <a:r>
              <a:rPr lang="ru-RU" dirty="0" err="1" smtClean="0"/>
              <a:t>фізичної</a:t>
            </a:r>
            <a:r>
              <a:rPr lang="ru-RU" dirty="0" smtClean="0"/>
              <a:t> </a:t>
            </a:r>
            <a:r>
              <a:rPr lang="ru-RU" dirty="0" err="1" smtClean="0"/>
              <a:t>втоми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виникає</a:t>
            </a:r>
            <a:r>
              <a:rPr lang="ru-RU" dirty="0" smtClean="0"/>
              <a:t> у </a:t>
            </a:r>
            <a:r>
              <a:rPr lang="ru-RU" dirty="0" err="1" smtClean="0"/>
              <a:t>результаті</a:t>
            </a:r>
            <a:r>
              <a:rPr lang="ru-RU" dirty="0" smtClean="0"/>
              <a:t> </a:t>
            </a:r>
            <a:r>
              <a:rPr lang="ru-RU" dirty="0" err="1" smtClean="0"/>
              <a:t>хронічного</a:t>
            </a:r>
            <a:r>
              <a:rPr lang="ru-RU" dirty="0" smtClean="0"/>
              <a:t> </a:t>
            </a:r>
            <a:r>
              <a:rPr lang="ru-RU" dirty="0" err="1" smtClean="0"/>
              <a:t>стресу</a:t>
            </a:r>
            <a:r>
              <a:rPr lang="ru-RU" dirty="0" smtClean="0"/>
              <a:t> на </a:t>
            </a:r>
            <a:r>
              <a:rPr lang="ru-RU" dirty="0" err="1" smtClean="0"/>
              <a:t>роботі</a:t>
            </a:r>
            <a:r>
              <a:rPr lang="ru-RU" dirty="0" smtClean="0"/>
              <a:t>. </a:t>
            </a:r>
          </a:p>
          <a:p>
            <a:pPr marL="36576" indent="0" algn="just">
              <a:buNone/>
            </a:pPr>
            <a:endParaRPr lang="ru-RU" sz="2400" dirty="0" smtClean="0"/>
          </a:p>
          <a:p>
            <a:pPr marL="36576" indent="0" algn="just">
              <a:buNone/>
            </a:pPr>
            <a:r>
              <a:rPr lang="ru-RU" sz="2400" dirty="0" err="1" smtClean="0"/>
              <a:t>Термін</a:t>
            </a:r>
            <a:r>
              <a:rPr lang="ru-RU" sz="2400" dirty="0" smtClean="0"/>
              <a:t> </a:t>
            </a:r>
            <a:r>
              <a:rPr lang="ru-RU" sz="2400" dirty="0" err="1" smtClean="0"/>
              <a:t>запропонував</a:t>
            </a:r>
            <a:r>
              <a:rPr lang="ru-RU" sz="2400" dirty="0" smtClean="0"/>
              <a:t> </a:t>
            </a:r>
          </a:p>
          <a:p>
            <a:pPr marL="36576" indent="0" algn="just">
              <a:buNone/>
            </a:pPr>
            <a:r>
              <a:rPr lang="ru-RU" sz="2400" dirty="0" err="1" smtClean="0"/>
              <a:t>американський</a:t>
            </a:r>
            <a:r>
              <a:rPr lang="ru-RU" sz="2400" dirty="0" smtClean="0"/>
              <a:t> </a:t>
            </a:r>
            <a:r>
              <a:rPr lang="ru-RU" sz="2400" dirty="0" err="1" smtClean="0"/>
              <a:t>психіатр</a:t>
            </a:r>
            <a:endParaRPr lang="ru-RU" sz="2400" dirty="0" smtClean="0"/>
          </a:p>
          <a:p>
            <a:pPr marL="36576" indent="0" algn="just">
              <a:buNone/>
            </a:pPr>
            <a:r>
              <a:rPr lang="ru-RU" sz="2400" dirty="0" smtClean="0"/>
              <a:t>Г. </a:t>
            </a:r>
            <a:r>
              <a:rPr lang="ru-RU" sz="2400" dirty="0"/>
              <a:t>Дж. </a:t>
            </a:r>
            <a:r>
              <a:rPr lang="ru-RU" sz="2400" dirty="0" err="1" smtClean="0"/>
              <a:t>Фрейденберг</a:t>
            </a:r>
            <a:r>
              <a:rPr lang="ru-RU" sz="2400" dirty="0" smtClean="0"/>
              <a:t> </a:t>
            </a:r>
          </a:p>
          <a:p>
            <a:pPr marL="36576" indent="0" algn="just">
              <a:buNone/>
            </a:pPr>
            <a:r>
              <a:rPr lang="ru-RU" sz="2400" dirty="0" smtClean="0"/>
              <a:t>в </a:t>
            </a:r>
            <a:r>
              <a:rPr lang="ru-RU" sz="2400" dirty="0"/>
              <a:t>1974 р. </a:t>
            </a:r>
            <a:endParaRPr lang="uk-UA" sz="2400" dirty="0"/>
          </a:p>
        </p:txBody>
      </p:sp>
      <p:pic>
        <p:nvPicPr>
          <p:cNvPr id="5122" name="Picture 2" descr="D:\Олександренко\Диплом\Вигорання\emocionalnoe-vygoranie-2507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276"/>
          <a:stretch/>
        </p:blipFill>
        <p:spPr bwMode="auto">
          <a:xfrm>
            <a:off x="5004048" y="3893550"/>
            <a:ext cx="3742471" cy="25463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481620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476672"/>
            <a:ext cx="8183880" cy="1051560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>Складові «емоційного вигорання»: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91264" cy="4997152"/>
          </a:xfrm>
        </p:spPr>
        <p:txBody>
          <a:bodyPr>
            <a:normAutofit/>
          </a:bodyPr>
          <a:lstStyle/>
          <a:p>
            <a:r>
              <a:rPr lang="uk-UA" dirty="0" smtClean="0"/>
              <a:t>Емоційне виснаження: відчуття емоційного перенапруження, спустошеності</a:t>
            </a:r>
          </a:p>
          <a:p>
            <a:r>
              <a:rPr lang="uk-UA" dirty="0" smtClean="0"/>
              <a:t>Деперсоналізація: деформація стосунків з іншими людьми</a:t>
            </a:r>
          </a:p>
          <a:p>
            <a:r>
              <a:rPr lang="uk-UA" dirty="0" smtClean="0"/>
              <a:t>Редукція професійних досягнень: зниження відчуття компетентності в роботі, негативне </a:t>
            </a:r>
            <a:r>
              <a:rPr lang="uk-UA" dirty="0" err="1" smtClean="0"/>
              <a:t>самосприйняття</a:t>
            </a:r>
            <a:r>
              <a:rPr lang="uk-UA" dirty="0" smtClean="0"/>
              <a:t> в професійному плані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1960883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03232" cy="1498178"/>
          </a:xfrm>
        </p:spPr>
        <p:txBody>
          <a:bodyPr>
            <a:noAutofit/>
          </a:bodyPr>
          <a:lstStyle/>
          <a:p>
            <a:r>
              <a:rPr lang="uk-UA" sz="3800" dirty="0" smtClean="0"/>
              <a:t>Синдром професійного вигорання - </a:t>
            </a:r>
            <a:endParaRPr lang="uk-UA" sz="3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88840"/>
            <a:ext cx="7467600" cy="4165923"/>
          </a:xfrm>
        </p:spPr>
        <p:txBody>
          <a:bodyPr/>
          <a:lstStyle/>
          <a:p>
            <a:pPr marL="36576" indent="0">
              <a:buNone/>
            </a:pPr>
            <a:r>
              <a:rPr lang="uk-UA" dirty="0"/>
              <a:t>ц</a:t>
            </a:r>
            <a:r>
              <a:rPr lang="uk-UA" dirty="0" smtClean="0"/>
              <a:t>е особливий стан людини, який виникає як відповідна реакція на дію хронічних стресорів, які пов’язані з професійною діяльністю.</a:t>
            </a:r>
            <a:endParaRPr lang="uk-UA" dirty="0"/>
          </a:p>
        </p:txBody>
      </p:sp>
      <p:pic>
        <p:nvPicPr>
          <p:cNvPr id="4098" name="Picture 2" descr="D:\Олександренко\Диплом\Вигорання\97289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3861047"/>
            <a:ext cx="4536504" cy="25582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052490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1210146"/>
          </a:xfrm>
        </p:spPr>
        <p:txBody>
          <a:bodyPr>
            <a:normAutofit/>
          </a:bodyPr>
          <a:lstStyle/>
          <a:p>
            <a:pPr algn="ctr"/>
            <a:r>
              <a:rPr lang="uk-UA" dirty="0" smtClean="0"/>
              <a:t>Стадії розвитку синдрому вигорання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6"/>
            <a:ext cx="8219256" cy="5112568"/>
          </a:xfrm>
        </p:spPr>
        <p:txBody>
          <a:bodyPr/>
          <a:lstStyle/>
          <a:p>
            <a:pPr marL="550926" indent="-514350">
              <a:buAutoNum type="arabicPeriod"/>
            </a:pPr>
            <a:r>
              <a:rPr lang="uk-UA" dirty="0" smtClean="0"/>
              <a:t>Фаза напруження: переживання </a:t>
            </a:r>
            <a:r>
              <a:rPr lang="uk-UA" dirty="0" err="1" smtClean="0"/>
              <a:t>психотравмуючої</a:t>
            </a:r>
            <a:r>
              <a:rPr lang="uk-UA" dirty="0" smtClean="0"/>
              <a:t> ситуації; незадоволення собою; відчуття загнаності в клітку; тривога; депресія</a:t>
            </a:r>
          </a:p>
          <a:p>
            <a:pPr marL="550926" indent="-514350">
              <a:buAutoNum type="arabicPeriod"/>
            </a:pPr>
            <a:r>
              <a:rPr lang="uk-UA" dirty="0" smtClean="0"/>
              <a:t>Фаза </a:t>
            </a:r>
            <a:r>
              <a:rPr lang="uk-UA" dirty="0" err="1" smtClean="0"/>
              <a:t>резистенції</a:t>
            </a:r>
            <a:r>
              <a:rPr lang="uk-UA" dirty="0" smtClean="0"/>
              <a:t>: неадекватне вибіркове емоційне реагування; емоційно-етична дезорієнтація; редукція професійних обов’язків</a:t>
            </a:r>
          </a:p>
          <a:p>
            <a:pPr marL="550926" indent="-514350">
              <a:buAutoNum type="arabicPeriod"/>
            </a:pPr>
            <a:r>
              <a:rPr lang="uk-UA" dirty="0" smtClean="0"/>
              <a:t>Фаза виснаження: емоційний дефіцит; психосоматичні та </a:t>
            </a:r>
            <a:r>
              <a:rPr lang="uk-UA" dirty="0" err="1" smtClean="0"/>
              <a:t>психовегетативні</a:t>
            </a:r>
            <a:r>
              <a:rPr lang="uk-UA" dirty="0" smtClean="0"/>
              <a:t> порушення.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685966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04664"/>
            <a:ext cx="8183880" cy="1051560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>Фактори, які впливають на емоційне вигорання у педагогів: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114800" cy="4525963"/>
          </a:xfrm>
        </p:spPr>
        <p:txBody>
          <a:bodyPr>
            <a:normAutofit lnSpcReduction="10000"/>
          </a:bodyPr>
          <a:lstStyle/>
          <a:p>
            <a:pPr marL="36576" indent="0" algn="ctr">
              <a:buNone/>
            </a:pPr>
            <a:r>
              <a:rPr lang="uk-UA" dirty="0" smtClean="0"/>
              <a:t>Зовнішні</a:t>
            </a:r>
          </a:p>
          <a:p>
            <a:r>
              <a:rPr lang="uk-UA" dirty="0" smtClean="0"/>
              <a:t>Специфіка професійної педагогічної діяльності</a:t>
            </a:r>
          </a:p>
          <a:p>
            <a:r>
              <a:rPr lang="uk-UA" dirty="0" smtClean="0"/>
              <a:t>Організаційний фактор</a:t>
            </a:r>
          </a:p>
          <a:p>
            <a:r>
              <a:rPr lang="uk-UA" dirty="0" smtClean="0"/>
              <a:t>Неблагополучна атмосфера в педагогічному колективі</a:t>
            </a:r>
          </a:p>
          <a:p>
            <a:pPr marL="36576" indent="0">
              <a:buNone/>
            </a:pPr>
            <a:endParaRPr lang="uk-UA" dirty="0" smtClean="0"/>
          </a:p>
          <a:p>
            <a:pPr marL="36576" indent="0">
              <a:buNone/>
            </a:pPr>
            <a:endParaRPr lang="uk-UA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860032" y="1628800"/>
            <a:ext cx="3888432" cy="4525963"/>
          </a:xfrm>
        </p:spPr>
        <p:txBody>
          <a:bodyPr>
            <a:normAutofit lnSpcReduction="10000"/>
          </a:bodyPr>
          <a:lstStyle/>
          <a:p>
            <a:pPr marL="36576" indent="0" algn="ctr">
              <a:buNone/>
            </a:pPr>
            <a:r>
              <a:rPr lang="uk-UA" dirty="0" smtClean="0"/>
              <a:t>Внутрішні</a:t>
            </a:r>
          </a:p>
          <a:p>
            <a:r>
              <a:rPr lang="uk-UA" dirty="0" smtClean="0"/>
              <a:t>Комунікативний фактор</a:t>
            </a:r>
          </a:p>
          <a:p>
            <a:r>
              <a:rPr lang="uk-UA" dirty="0" smtClean="0"/>
              <a:t>Рольовий і особистісний фактор (індивідуальний)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3336874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Олександренко\Диплом\Вигорання\img4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493"/>
          <a:stretch/>
        </p:blipFill>
        <p:spPr bwMode="auto">
          <a:xfrm>
            <a:off x="0" y="5272"/>
            <a:ext cx="9144000" cy="6852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999636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Олександренко\Диплом\Вигорання\img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60867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D:\Олександренко\Диплом\Вигорання\img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1249366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788</TotalTime>
  <Words>804</Words>
  <Application>Microsoft Office PowerPoint</Application>
  <PresentationFormat>Екран (4:3)</PresentationFormat>
  <Paragraphs>93</Paragraphs>
  <Slides>18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18</vt:i4>
      </vt:variant>
    </vt:vector>
  </HeadingPairs>
  <TitlesOfParts>
    <vt:vector size="23" baseType="lpstr">
      <vt:lpstr>Arial</vt:lpstr>
      <vt:lpstr>Times New Roman</vt:lpstr>
      <vt:lpstr>Verdana</vt:lpstr>
      <vt:lpstr>Wingdings 2</vt:lpstr>
      <vt:lpstr>Аспект</vt:lpstr>
      <vt:lpstr>Як уникнути емоційного та професійного вигорання</vt:lpstr>
      <vt:lpstr>Синдром емоційного вигорання – </vt:lpstr>
      <vt:lpstr>Складові «емоційного вигорання»:</vt:lpstr>
      <vt:lpstr>Синдром професійного вигорання - </vt:lpstr>
      <vt:lpstr>Стадії розвитку синдрому вигорання</vt:lpstr>
      <vt:lpstr>Фактори, які впливають на емоційне вигорання у педагогів:</vt:lpstr>
      <vt:lpstr>Презентація PowerPoint</vt:lpstr>
      <vt:lpstr>Презентація PowerPoint</vt:lpstr>
      <vt:lpstr>Презентація PowerPoint</vt:lpstr>
      <vt:lpstr>Фактори ризику синдрому вигорання</vt:lpstr>
      <vt:lpstr>Наслідки професійного вигорання:</vt:lpstr>
      <vt:lpstr>Практичні рекомендації щодо уникнення професійного вигорання</vt:lpstr>
      <vt:lpstr>Музикотерапія</vt:lpstr>
      <vt:lpstr>Презентація PowerPoint</vt:lpstr>
      <vt:lpstr>Презентація PowerPoint</vt:lpstr>
      <vt:lpstr>Релаксаційні вправи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chippo</dc:creator>
  <cp:lastModifiedBy>User</cp:lastModifiedBy>
  <cp:revision>84</cp:revision>
  <dcterms:created xsi:type="dcterms:W3CDTF">2019-10-30T07:07:49Z</dcterms:created>
  <dcterms:modified xsi:type="dcterms:W3CDTF">2024-02-07T08:47:37Z</dcterms:modified>
</cp:coreProperties>
</file>