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1" r:id="rId12"/>
    <p:sldId id="278" r:id="rId13"/>
    <p:sldId id="272" r:id="rId14"/>
    <p:sldId id="276" r:id="rId15"/>
    <p:sldId id="277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2D9A-C4F7-47EF-81A6-B35283855BA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B5DB-DEE5-4D50-AB5D-EC3B30E04B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8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2D9A-C4F7-47EF-81A6-B35283855BA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B5DB-DEE5-4D50-AB5D-EC3B30E04B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0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2D9A-C4F7-47EF-81A6-B35283855BA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B5DB-DEE5-4D50-AB5D-EC3B30E04B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6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2D9A-C4F7-47EF-81A6-B35283855BA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B5DB-DEE5-4D50-AB5D-EC3B30E04B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2D9A-C4F7-47EF-81A6-B35283855BA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B5DB-DEE5-4D50-AB5D-EC3B30E04B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2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2D9A-C4F7-47EF-81A6-B35283855BA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B5DB-DEE5-4D50-AB5D-EC3B30E04B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2D9A-C4F7-47EF-81A6-B35283855BA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B5DB-DEE5-4D50-AB5D-EC3B30E04B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2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2D9A-C4F7-47EF-81A6-B35283855BA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B5DB-DEE5-4D50-AB5D-EC3B30E04B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2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2D9A-C4F7-47EF-81A6-B35283855BA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B5DB-DEE5-4D50-AB5D-EC3B30E04B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6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2D9A-C4F7-47EF-81A6-B35283855BA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B5DB-DEE5-4D50-AB5D-EC3B30E04B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5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2D9A-C4F7-47EF-81A6-B35283855BA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B5DB-DEE5-4D50-AB5D-EC3B30E04B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7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82D9A-C4F7-47EF-81A6-B35283855BA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B5DB-DEE5-4D50-AB5D-EC3B30E04B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6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10 жовтня – Всесвітній день психічного здоров'я: як почуваються українці –  Новини Полтавщини"/>
          <p:cNvSpPr>
            <a:spLocks noChangeAspect="1" noChangeArrowheads="1"/>
          </p:cNvSpPr>
          <p:nvPr/>
        </p:nvSpPr>
        <p:spPr bwMode="auto">
          <a:xfrm>
            <a:off x="203826" y="2182728"/>
            <a:ext cx="229489" cy="22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Всесвітній день психічного здоров'я – Міська дитяча поліклініка № 1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7716" y="129151"/>
            <a:ext cx="9374476" cy="634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3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1096" y="3037508"/>
            <a:ext cx="2860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 err="1">
                <a:solidFill>
                  <a:srgbClr val="002060"/>
                </a:solidFill>
              </a:rPr>
              <a:t>ізотерапія</a:t>
            </a:r>
            <a:r>
              <a:rPr lang="uk-UA" b="1" dirty="0">
                <a:solidFill>
                  <a:srgbClr val="002060"/>
                </a:solidFill>
              </a:rPr>
              <a:t>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музикотерапія;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танцювальна терапія;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err="1">
                <a:solidFill>
                  <a:srgbClr val="002060"/>
                </a:solidFill>
              </a:rPr>
              <a:t>казкотерапія</a:t>
            </a:r>
            <a:r>
              <a:rPr lang="uk-UA" b="1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err="1">
                <a:solidFill>
                  <a:srgbClr val="002060"/>
                </a:solidFill>
              </a:rPr>
              <a:t>сміхотерапія</a:t>
            </a:r>
            <a:r>
              <a:rPr lang="uk-UA" b="1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err="1">
                <a:solidFill>
                  <a:srgbClr val="002060"/>
                </a:solidFill>
              </a:rPr>
              <a:t>кольоротерапія</a:t>
            </a:r>
            <a:r>
              <a:rPr lang="uk-UA" b="1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err="1">
                <a:solidFill>
                  <a:srgbClr val="002060"/>
                </a:solidFill>
              </a:rPr>
              <a:t>бібліотерапія</a:t>
            </a:r>
            <a:r>
              <a:rPr lang="uk-UA" b="1" dirty="0">
                <a:solidFill>
                  <a:srgbClr val="002060"/>
                </a:solidFill>
              </a:rPr>
              <a:t> тощо.</a:t>
            </a:r>
          </a:p>
          <a:p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7287" y="1305342"/>
            <a:ext cx="7901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	</a:t>
            </a:r>
            <a:r>
              <a:rPr lang="uk-UA" b="1" dirty="0">
                <a:solidFill>
                  <a:srgbClr val="002060"/>
                </a:solidFill>
              </a:rPr>
              <a:t>Для збереження і зміцнення психічного здоров’я дитини використовують  арт-терапію, тобто лікування художньою творчістю. На практиці арт-терапія виступає як засіб психічної гармонізації, розвитку дитини, розв’язання соціальних конфліктів. Зокрема це: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23571" y="354481"/>
            <a:ext cx="5544616" cy="70609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>
                <a:solidFill>
                  <a:srgbClr val="C00000"/>
                </a:solidFill>
              </a:rPr>
              <a:t>Метод арт-терапії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1266" name="Picture 2" descr="D:\Документація 2019-2020\Картинки 2019-2020\картинки на папки\olivci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371" y="151179"/>
            <a:ext cx="1154162" cy="11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5880" y="3117637"/>
            <a:ext cx="3206069" cy="214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47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848261"/>
            <a:ext cx="6362163" cy="4837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41713" y="230188"/>
            <a:ext cx="4979831" cy="576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Танцювальна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танцювальна-рухова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терапія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використовує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довільні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хореографічні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вирішення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емоційних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душевних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фізичних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проблем. </a:t>
            </a:r>
            <a:b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суто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фізичному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танцювальна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терапія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занять спортом: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поліпшується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загальний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 (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настрій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рухів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м'язовий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тонус. На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емоційному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вона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допомагає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людям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відчути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себе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щасливішими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впевненішими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у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випадках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постійного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стресу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тривалих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депресій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просто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незамінна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Крім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того,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танцювальна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терапія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покращує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пам'ять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підвищує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пізнавальний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інтерес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ію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6567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1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6214" y="419329"/>
            <a:ext cx="114493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Ізотерапія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малюнкова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ізотерапії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розкриттю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відкривають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Арт-терапія - Тернопільська спеціалізована школа І-ІІІ ступенів №5 з  поглибленим вивченням іноземних м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179" y="1874725"/>
            <a:ext cx="7126310" cy="46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77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230188"/>
            <a:ext cx="10714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museo light"/>
              </a:rPr>
              <a:t>У </a:t>
            </a:r>
            <a:r>
              <a:rPr lang="ru-RU" b="1" dirty="0" err="1">
                <a:solidFill>
                  <a:srgbClr val="000000"/>
                </a:solidFill>
                <a:latin typeface="museo light"/>
              </a:rPr>
              <a:t>період</a:t>
            </a:r>
            <a:r>
              <a:rPr lang="ru-RU" b="1" dirty="0">
                <a:solidFill>
                  <a:srgbClr val="000000"/>
                </a:solidFill>
                <a:latin typeface="museo light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museo light"/>
              </a:rPr>
              <a:t>підвищеної</a:t>
            </a:r>
            <a:r>
              <a:rPr lang="ru-RU" b="1" dirty="0">
                <a:solidFill>
                  <a:srgbClr val="000000"/>
                </a:solidFill>
                <a:latin typeface="museo light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museo light"/>
              </a:rPr>
              <a:t>тривоги</a:t>
            </a:r>
            <a:r>
              <a:rPr lang="ru-RU" b="1" dirty="0">
                <a:solidFill>
                  <a:srgbClr val="000000"/>
                </a:solidFill>
                <a:latin typeface="museo light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museo light"/>
              </a:rPr>
              <a:t>стресу</a:t>
            </a:r>
            <a:r>
              <a:rPr lang="ru-RU" b="1" dirty="0">
                <a:solidFill>
                  <a:srgbClr val="000000"/>
                </a:solidFill>
                <a:latin typeface="museo light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museo light"/>
              </a:rPr>
              <a:t>яким</a:t>
            </a:r>
            <a:r>
              <a:rPr lang="ru-RU" b="1" dirty="0">
                <a:solidFill>
                  <a:srgbClr val="000000"/>
                </a:solidFill>
                <a:latin typeface="museo light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museo light"/>
              </a:rPr>
              <a:t>досить</a:t>
            </a:r>
            <a:r>
              <a:rPr lang="ru-RU" b="1" dirty="0">
                <a:solidFill>
                  <a:srgbClr val="000000"/>
                </a:solidFill>
                <a:latin typeface="museo light"/>
              </a:rPr>
              <a:t> легко </a:t>
            </a:r>
            <a:r>
              <a:rPr lang="ru-RU" b="1" dirty="0" err="1">
                <a:solidFill>
                  <a:srgbClr val="000000"/>
                </a:solidFill>
                <a:latin typeface="museo light"/>
              </a:rPr>
              <a:t>піддатися</a:t>
            </a:r>
            <a:r>
              <a:rPr lang="ru-RU" b="1" dirty="0">
                <a:solidFill>
                  <a:srgbClr val="000000"/>
                </a:solidFill>
                <a:latin typeface="museo light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museo light"/>
              </a:rPr>
              <a:t>дітям</a:t>
            </a:r>
            <a:r>
              <a:rPr lang="ru-RU" b="1" dirty="0">
                <a:solidFill>
                  <a:srgbClr val="000000"/>
                </a:solidFill>
                <a:latin typeface="museo light"/>
              </a:rPr>
              <a:t>, </a:t>
            </a:r>
            <a:r>
              <a:rPr lang="ru-RU" b="1" dirty="0" err="1">
                <a:solidFill>
                  <a:srgbClr val="000000"/>
                </a:solidFill>
                <a:latin typeface="museo light"/>
              </a:rPr>
              <a:t>важливо</a:t>
            </a:r>
            <a:r>
              <a:rPr lang="ru-RU" b="1" dirty="0">
                <a:solidFill>
                  <a:srgbClr val="000000"/>
                </a:solidFill>
                <a:latin typeface="museo light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museo light"/>
              </a:rPr>
              <a:t>турбуватися</a:t>
            </a:r>
            <a:r>
              <a:rPr lang="ru-RU" b="1" dirty="0">
                <a:solidFill>
                  <a:srgbClr val="000000"/>
                </a:solidFill>
                <a:latin typeface="museo light"/>
              </a:rPr>
              <a:t> про </a:t>
            </a:r>
            <a:r>
              <a:rPr lang="ru-RU" b="1" dirty="0" err="1">
                <a:solidFill>
                  <a:srgbClr val="000000"/>
                </a:solidFill>
                <a:latin typeface="museo light"/>
              </a:rPr>
              <a:t>свій</a:t>
            </a:r>
            <a:r>
              <a:rPr lang="ru-RU" b="1" dirty="0">
                <a:solidFill>
                  <a:srgbClr val="000000"/>
                </a:solidFill>
                <a:latin typeface="museo light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museo light"/>
              </a:rPr>
              <a:t>емоційний</a:t>
            </a:r>
            <a:r>
              <a:rPr lang="ru-RU" b="1" dirty="0">
                <a:solidFill>
                  <a:srgbClr val="000000"/>
                </a:solidFill>
                <a:latin typeface="museo light"/>
              </a:rPr>
              <a:t> стан.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6316" y="4458863"/>
            <a:ext cx="50434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процесі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малювання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розмальовування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людина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концентрується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на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процесі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який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колір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підібрати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як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краще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намалювати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лінію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чи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заштрихувати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зображення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r>
              <a:rPr lang="ru-RU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ми </a:t>
            </a:r>
            <a:r>
              <a:rPr lang="ru-RU" i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концентруємося</a:t>
            </a:r>
            <a:r>
              <a:rPr lang="ru-RU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на </a:t>
            </a:r>
            <a:r>
              <a:rPr lang="ru-RU" i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одній</a:t>
            </a:r>
            <a:r>
              <a:rPr lang="ru-RU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i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активності</a:t>
            </a:r>
            <a:r>
              <a:rPr lang="ru-RU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і </a:t>
            </a:r>
            <a:r>
              <a:rPr lang="ru-RU" i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мозок</a:t>
            </a:r>
            <a:r>
              <a:rPr lang="ru-RU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i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перебуває</a:t>
            </a:r>
            <a:r>
              <a:rPr lang="ru-RU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у </a:t>
            </a:r>
            <a:r>
              <a:rPr lang="ru-RU" i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режимі</a:t>
            </a:r>
            <a:r>
              <a:rPr lang="ru-RU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«</a:t>
            </a:r>
            <a:r>
              <a:rPr lang="ru-RU" i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відпочинку</a:t>
            </a:r>
            <a:r>
              <a:rPr lang="ru-RU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». 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25084" y="876519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Плавні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лінії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повторювані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рухи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поєднання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кольорів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розслаблюють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мозок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, а сам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процес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діє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на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людину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на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кшталт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медитації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знімає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стрес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. </a:t>
            </a:r>
          </a:p>
          <a:p>
            <a:pPr fontAlgn="base"/>
            <a:endParaRPr lang="ru-RU" dirty="0">
              <a:solidFill>
                <a:srgbClr val="3D3D3D"/>
              </a:solidFill>
              <a:latin typeface="Verdana" panose="020B0604030504040204" pitchFamily="34" charset="0"/>
            </a:endParaRPr>
          </a:p>
          <a:p>
            <a:pPr fontAlgn="base"/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Під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час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розфарбовування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задіяні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 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різні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ділянки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мозку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– як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ті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що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відповідають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за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креативність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, так і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ті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що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керують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логічним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мисленням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.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Водночас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емоційність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притуплюється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, і ми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цілком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 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занурюємося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у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процес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. З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кожним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рухом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олівця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тіло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розслаблюється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, в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душі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запановує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спокій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, і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життя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починається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здаватися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настільки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ж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яскравим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, як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створювана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картинка,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повсякденні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турботи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і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негаразди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відходять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на </a:t>
            </a:r>
            <a:r>
              <a:rPr lang="ru-RU" dirty="0" err="1">
                <a:solidFill>
                  <a:srgbClr val="3D3D3D"/>
                </a:solidFill>
                <a:latin typeface="Verdana" panose="020B0604030504040204" pitchFamily="34" charset="0"/>
              </a:rPr>
              <a:t>другий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 план.</a:t>
            </a:r>
            <a:r>
              <a:rPr lang="ru-RU" dirty="0"/>
              <a:t> </a:t>
            </a:r>
          </a:p>
          <a:p>
            <a:pPr fontAlgn="base"/>
            <a:endParaRPr lang="ru-RU" dirty="0"/>
          </a:p>
          <a:p>
            <a:pPr fontAlgn="base"/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малюванняпокращує</a:t>
            </a:r>
            <a:r>
              <a:rPr lang="ru-RU" dirty="0"/>
              <a:t> </a:t>
            </a:r>
            <a:r>
              <a:rPr lang="ru-RU" dirty="0" err="1"/>
              <a:t>пам'ять</a:t>
            </a:r>
            <a:r>
              <a:rPr lang="ru-RU" dirty="0"/>
              <a:t>,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, </a:t>
            </a:r>
            <a:r>
              <a:rPr lang="ru-RU" dirty="0" err="1"/>
              <a:t>піднімає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, </a:t>
            </a:r>
            <a:r>
              <a:rPr lang="ru-RU" dirty="0" err="1"/>
              <a:t>заспокоює</a:t>
            </a:r>
            <a:r>
              <a:rPr lang="ru-RU" dirty="0"/>
              <a:t> в </a:t>
            </a:r>
            <a:r>
              <a:rPr lang="ru-RU" dirty="0" err="1"/>
              <a:t>стресових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і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використаний</a:t>
            </a:r>
            <a:r>
              <a:rPr lang="ru-RU" dirty="0"/>
              <a:t> як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гнівом</a:t>
            </a:r>
            <a:endParaRPr lang="ru-RU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7170" name="Picture 2" descr="Арт-терапия для взрослых в Parus'e - анонс - Знан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825" y="1558073"/>
            <a:ext cx="3992406" cy="26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0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650050" y="1253767"/>
            <a:ext cx="40697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Дудлінг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doodling)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несвідомий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мимовільний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малюнок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каракулі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квіточки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ялинки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інші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образи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ми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малюємо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даними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досліджень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психологів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дудлінг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допомагає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людині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 не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втратити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концентрацію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розвантажитись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дудлінгу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фантазія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безмежна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вільна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ніяких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строгих правил і є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величезний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простір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творчості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Вам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потрібні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лишень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листок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паперу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чорна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інша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 ручка.</a:t>
            </a:r>
            <a:endParaRPr lang="ru-RU" dirty="0"/>
          </a:p>
        </p:txBody>
      </p:sp>
      <p:pic>
        <p:nvPicPr>
          <p:cNvPr id="3074" name="Picture 2" descr="https://starylev.com.ua/files/blog/malunki_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37"/>
          <a:stretch/>
        </p:blipFill>
        <p:spPr bwMode="auto">
          <a:xfrm>
            <a:off x="299434" y="705850"/>
            <a:ext cx="6984641" cy="47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25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684" y="978792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rgbClr val="333333"/>
                </a:solidFill>
                <a:latin typeface="Roboto Condensed"/>
              </a:rPr>
              <a:t>Зентангл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 –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абстрактний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малюнок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створений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основі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повторюваних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візерунків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призначений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для того,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аби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малювання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приносило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задоволення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й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заспокоєння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Це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- форма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художньої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медитації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, яку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здатний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втілити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кожен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. </a:t>
            </a:r>
          </a:p>
          <a:p>
            <a:pPr algn="just"/>
            <a:r>
              <a:rPr lang="ru-RU" dirty="0" err="1">
                <a:solidFill>
                  <a:srgbClr val="333333"/>
                </a:solidFill>
                <a:latin typeface="Roboto Condensed"/>
              </a:rPr>
              <a:t>Зентангл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допомагає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розвинути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концентрацію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зібраність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уважність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;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сприяє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психологічному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розвантаженню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внутрішньому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заспокоєнню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;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покращує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зорову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координацію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дрібну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моторику, а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також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розвиває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творчі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здібності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креативність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Roboto Condensed"/>
              </a:rPr>
              <a:t> </a:t>
            </a:r>
          </a:p>
          <a:p>
            <a:pPr algn="just"/>
            <a:r>
              <a:rPr lang="ru-RU" dirty="0" err="1">
                <a:solidFill>
                  <a:srgbClr val="333333"/>
                </a:solidFill>
                <a:latin typeface="Roboto Condensed"/>
              </a:rPr>
              <a:t>Відмінність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дудлінга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полягає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у тому,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що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зентанглу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потрібна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максимальна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концентрація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уваги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малюнки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виходять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складні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:  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дрібна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деталізація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витворює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композиції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Зентангл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не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намалювати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поки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говорите телефоном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слухаєте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лекцію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бо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зосередженість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-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невід'ємна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частина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його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художньої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 Condensed"/>
              </a:rPr>
              <a:t>форми</a:t>
            </a:r>
            <a:r>
              <a:rPr lang="ru-RU" dirty="0">
                <a:solidFill>
                  <a:srgbClr val="333333"/>
                </a:solidFill>
                <a:latin typeface="Roboto Condensed"/>
              </a:rPr>
              <a:t>. </a:t>
            </a:r>
            <a:endParaRPr lang="ru-RU" b="0" i="0" dirty="0">
              <a:solidFill>
                <a:srgbClr val="333333"/>
              </a:solidFill>
              <a:effectLst/>
              <a:latin typeface="Roboto Condensed"/>
            </a:endParaRPr>
          </a:p>
        </p:txBody>
      </p:sp>
      <p:pic>
        <p:nvPicPr>
          <p:cNvPr id="2050" name="Picture 2" descr="https://starylev.com.ua/files/blog/malunki_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653" y="1249250"/>
            <a:ext cx="5916347" cy="422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6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Арт-терапія - Тернопільська спеціалізована школа І-ІІІ ступенів №5 з  поглибленим вивченням іноземних м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975" y="189305"/>
            <a:ext cx="9902825" cy="647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214942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Roboto Condensed"/>
              </a:rPr>
              <a:t>Коли </a:t>
            </a:r>
            <a:r>
              <a:rPr lang="ru-RU" b="1" dirty="0" err="1">
                <a:solidFill>
                  <a:srgbClr val="333333"/>
                </a:solidFill>
                <a:latin typeface="Roboto Condensed"/>
              </a:rPr>
              <a:t>берешся</a:t>
            </a:r>
            <a:r>
              <a:rPr lang="ru-RU" b="1" dirty="0">
                <a:solidFill>
                  <a:srgbClr val="333333"/>
                </a:solidFill>
                <a:latin typeface="Roboto Condensed"/>
              </a:rPr>
              <a:t> за </a:t>
            </a:r>
            <a:r>
              <a:rPr lang="ru-RU" b="1" dirty="0" err="1">
                <a:solidFill>
                  <a:srgbClr val="333333"/>
                </a:solidFill>
                <a:latin typeface="Roboto Condensed"/>
              </a:rPr>
              <a:t>улюблене</a:t>
            </a:r>
            <a:r>
              <a:rPr lang="ru-RU" b="1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Roboto Condensed"/>
              </a:rPr>
              <a:t>творче</a:t>
            </a:r>
            <a:r>
              <a:rPr lang="ru-RU" b="1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Roboto Condensed"/>
              </a:rPr>
              <a:t>заняття</a:t>
            </a:r>
            <a:r>
              <a:rPr lang="ru-RU" b="1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Roboto Condensed"/>
              </a:rPr>
              <a:t>здається</a:t>
            </a:r>
            <a:r>
              <a:rPr lang="ru-RU" b="1" dirty="0">
                <a:solidFill>
                  <a:srgbClr val="333333"/>
                </a:solidFill>
                <a:latin typeface="Roboto Condensed"/>
              </a:rPr>
              <a:t>, </a:t>
            </a:r>
            <a:r>
              <a:rPr lang="ru-RU" b="1" dirty="0" err="1">
                <a:solidFill>
                  <a:srgbClr val="333333"/>
                </a:solidFill>
                <a:latin typeface="Roboto Condensed"/>
              </a:rPr>
              <a:t>що</a:t>
            </a:r>
            <a:r>
              <a:rPr lang="ru-RU" b="1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Roboto Condensed"/>
              </a:rPr>
              <a:t>проблеми</a:t>
            </a:r>
            <a:r>
              <a:rPr lang="ru-RU" b="1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Roboto Condensed"/>
              </a:rPr>
              <a:t>відходять</a:t>
            </a:r>
            <a:r>
              <a:rPr lang="ru-RU" b="1" dirty="0">
                <a:solidFill>
                  <a:srgbClr val="333333"/>
                </a:solidFill>
                <a:latin typeface="Roboto Condensed"/>
              </a:rPr>
              <a:t> у </a:t>
            </a:r>
            <a:r>
              <a:rPr lang="ru-RU" b="1" dirty="0" err="1">
                <a:solidFill>
                  <a:srgbClr val="333333"/>
                </a:solidFill>
                <a:latin typeface="Roboto Condensed"/>
              </a:rPr>
              <a:t>небуття</a:t>
            </a:r>
            <a:r>
              <a:rPr lang="ru-RU" b="1" dirty="0">
                <a:solidFill>
                  <a:srgbClr val="333333"/>
                </a:solidFill>
                <a:latin typeface="Roboto Condensed"/>
              </a:rPr>
              <a:t> і </a:t>
            </a:r>
            <a:r>
              <a:rPr lang="ru-RU" b="1" dirty="0" err="1">
                <a:solidFill>
                  <a:srgbClr val="333333"/>
                </a:solidFill>
                <a:latin typeface="Roboto Condensed"/>
              </a:rPr>
              <a:t>поганий</a:t>
            </a:r>
            <a:r>
              <a:rPr lang="ru-RU" b="1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Roboto Condensed"/>
              </a:rPr>
              <a:t>настрій</a:t>
            </a:r>
            <a:r>
              <a:rPr lang="ru-RU" b="1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Roboto Condensed"/>
              </a:rPr>
              <a:t>залишає</a:t>
            </a:r>
            <a:r>
              <a:rPr lang="ru-RU" b="1" dirty="0">
                <a:solidFill>
                  <a:srgbClr val="333333"/>
                </a:solidFill>
                <a:latin typeface="Roboto Condensed"/>
              </a:rPr>
              <a:t>! </a:t>
            </a:r>
            <a:endParaRPr lang="ru-RU" dirty="0">
              <a:solidFill>
                <a:srgbClr val="333333"/>
              </a:solidFill>
              <a:latin typeface="Roboto Condensed"/>
            </a:endParaRPr>
          </a:p>
          <a:p>
            <a:pPr algn="ctr"/>
            <a:r>
              <a:rPr lang="ru-RU" dirty="0">
                <a:solidFill>
                  <a:srgbClr val="333333"/>
                </a:solidFill>
                <a:latin typeface="Roboto Condensed"/>
              </a:rPr>
              <a:t> </a:t>
            </a:r>
          </a:p>
          <a:p>
            <a:pPr algn="ctr"/>
            <a:r>
              <a:rPr lang="ru-RU" b="1" dirty="0">
                <a:solidFill>
                  <a:srgbClr val="333333"/>
                </a:solidFill>
                <a:latin typeface="Roboto Condensed"/>
              </a:rPr>
              <a:t>Тому, </a:t>
            </a:r>
            <a:r>
              <a:rPr lang="ru-RU" b="1" dirty="0" err="1">
                <a:solidFill>
                  <a:srgbClr val="333333"/>
                </a:solidFill>
                <a:latin typeface="Roboto Condensed"/>
              </a:rPr>
              <a:t>Бувай</a:t>
            </a:r>
            <a:r>
              <a:rPr lang="ru-RU" b="1" dirty="0">
                <a:solidFill>
                  <a:srgbClr val="333333"/>
                </a:solidFill>
                <a:latin typeface="Roboto Condensed"/>
              </a:rPr>
              <a:t>, </a:t>
            </a:r>
            <a:r>
              <a:rPr lang="ru-RU" b="1" dirty="0" err="1">
                <a:solidFill>
                  <a:srgbClr val="333333"/>
                </a:solidFill>
                <a:latin typeface="Roboto Condensed"/>
              </a:rPr>
              <a:t>стрес</a:t>
            </a:r>
            <a:r>
              <a:rPr lang="ru-RU" b="1" dirty="0">
                <a:solidFill>
                  <a:srgbClr val="333333"/>
                </a:solidFill>
                <a:latin typeface="Roboto Condensed"/>
              </a:rPr>
              <a:t>! </a:t>
            </a:r>
            <a:endParaRPr lang="ru-RU" b="0" i="0" dirty="0">
              <a:solidFill>
                <a:srgbClr val="333333"/>
              </a:solidFill>
              <a:effectLst/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9445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10 жовтня – Всесвітній день психічного здоров'я: як почуваються українці –  Новини Полтавщ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10 жовтня – Всесвітній день психічного здоров'я: як почуваються українці –  Новини Полтавщи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10 жовтня – Всесвітній день психічного здоров'я: як почуваються українці –  Новини Полтавщини"/>
          <p:cNvSpPr>
            <a:spLocks noChangeAspect="1" noChangeArrowheads="1"/>
          </p:cNvSpPr>
          <p:nvPr/>
        </p:nvSpPr>
        <p:spPr bwMode="auto">
          <a:xfrm>
            <a:off x="460374" y="160337"/>
            <a:ext cx="5967721" cy="596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10 жовтня – Всесвітній день психічного здоров'я: як почуваються українці –  Новини Полтавщин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творення умов для збереження фізичного і психічного здоров'я дітей -  презентація з психолог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39108" cy="684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8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276986"/>
            <a:ext cx="3264176" cy="199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9736" y="2492897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2910" indent="-285750">
              <a:buFont typeface="Wingdings" pitchFamily="2" charset="2"/>
              <a:buChar char="q"/>
            </a:pPr>
            <a:r>
              <a:rPr lang="uk-UA" sz="1600" b="1" dirty="0">
                <a:solidFill>
                  <a:srgbClr val="002060"/>
                </a:solidFill>
              </a:rPr>
              <a:t>П</a:t>
            </a:r>
            <a:r>
              <a:rPr lang="ru-RU" sz="1600" b="1" dirty="0" err="1">
                <a:solidFill>
                  <a:srgbClr val="002060"/>
                </a:solidFill>
              </a:rPr>
              <a:t>сихологи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називають</a:t>
            </a:r>
            <a:r>
              <a:rPr lang="ru-RU" sz="1600" b="1" dirty="0">
                <a:solidFill>
                  <a:srgbClr val="002060"/>
                </a:solidFill>
              </a:rPr>
              <a:t> XXI століття </a:t>
            </a:r>
            <a:r>
              <a:rPr lang="ru-RU" sz="1600" b="1" dirty="0" err="1">
                <a:solidFill>
                  <a:srgbClr val="002060"/>
                </a:solidFill>
              </a:rPr>
              <a:t>століттям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тривоги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  <a:p>
            <a:pPr marL="422910" indent="-285750">
              <a:buFont typeface="Wingdings" pitchFamily="2" charset="2"/>
              <a:buChar char="q"/>
            </a:pPr>
            <a:endParaRPr lang="ru-RU" sz="1600" b="1" dirty="0">
              <a:solidFill>
                <a:srgbClr val="002060"/>
              </a:solidFill>
            </a:endParaRPr>
          </a:p>
          <a:p>
            <a:pPr marL="422910" indent="-285750">
              <a:buFont typeface="Wingdings" pitchFamily="2" charset="2"/>
              <a:buChar char="q"/>
            </a:pPr>
            <a:r>
              <a:rPr lang="ru-RU" sz="1600" b="1" dirty="0" err="1">
                <a:solidFill>
                  <a:srgbClr val="002060"/>
                </a:solidFill>
              </a:rPr>
              <a:t>Це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призводить</a:t>
            </a:r>
            <a:r>
              <a:rPr lang="ru-RU" sz="1600" b="1" dirty="0">
                <a:solidFill>
                  <a:srgbClr val="002060"/>
                </a:solidFill>
              </a:rPr>
              <a:t> до  того, </a:t>
            </a:r>
            <a:r>
              <a:rPr lang="ru-RU" sz="1600" b="1" dirty="0" err="1">
                <a:solidFill>
                  <a:srgbClr val="002060"/>
                </a:solidFill>
              </a:rPr>
              <a:t>що</a:t>
            </a:r>
            <a:r>
              <a:rPr lang="ru-RU" sz="1600" b="1" dirty="0">
                <a:solidFill>
                  <a:srgbClr val="002060"/>
                </a:solidFill>
              </a:rPr>
              <a:t> ми </a:t>
            </a:r>
            <a:r>
              <a:rPr lang="ru-RU" sz="1600" b="1" dirty="0" err="1">
                <a:solidFill>
                  <a:srgbClr val="002060"/>
                </a:solidFill>
              </a:rPr>
              <a:t>надто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нервуємось</a:t>
            </a:r>
            <a:r>
              <a:rPr lang="ru-RU" sz="1600" b="1" dirty="0">
                <a:solidFill>
                  <a:srgbClr val="002060"/>
                </a:solidFill>
              </a:rPr>
              <a:t>, а </a:t>
            </a:r>
            <a:r>
              <a:rPr lang="ru-RU" sz="1600" b="1" dirty="0" err="1">
                <a:solidFill>
                  <a:srgbClr val="002060"/>
                </a:solidFill>
              </a:rPr>
              <a:t>це</a:t>
            </a:r>
            <a:r>
              <a:rPr lang="ru-RU" sz="1600" b="1" dirty="0">
                <a:solidFill>
                  <a:srgbClr val="002060"/>
                </a:solidFill>
              </a:rPr>
              <a:t> негативно </a:t>
            </a:r>
            <a:r>
              <a:rPr lang="ru-RU" sz="1600" b="1" dirty="0" err="1">
                <a:solidFill>
                  <a:srgbClr val="002060"/>
                </a:solidFill>
              </a:rPr>
              <a:t>позначається</a:t>
            </a:r>
            <a:r>
              <a:rPr lang="ru-RU" sz="1600" b="1" dirty="0">
                <a:solidFill>
                  <a:srgbClr val="002060"/>
                </a:solidFill>
              </a:rPr>
              <a:t> як на </a:t>
            </a:r>
            <a:r>
              <a:rPr lang="ru-RU" sz="1600" b="1" dirty="0" err="1">
                <a:solidFill>
                  <a:srgbClr val="002060"/>
                </a:solidFill>
              </a:rPr>
              <a:t>якості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нашого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життя</a:t>
            </a:r>
            <a:r>
              <a:rPr lang="ru-RU" sz="1600" b="1" dirty="0">
                <a:solidFill>
                  <a:srgbClr val="002060"/>
                </a:solidFill>
              </a:rPr>
              <a:t>, так і на </a:t>
            </a:r>
            <a:r>
              <a:rPr lang="ru-RU" sz="1600" b="1" dirty="0" err="1">
                <a:solidFill>
                  <a:srgbClr val="002060"/>
                </a:solidFill>
              </a:rPr>
              <a:t>стані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здоров’я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</a:p>
          <a:p>
            <a:pPr marL="422910" indent="-285750">
              <a:buFont typeface="Wingdings" pitchFamily="2" charset="2"/>
              <a:buChar char="q"/>
            </a:pP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63952" y="276987"/>
            <a:ext cx="4320480" cy="170220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4000" dirty="0">
                <a:solidFill>
                  <a:srgbClr val="990099"/>
                </a:solidFill>
              </a:rPr>
              <a:t>Століття </a:t>
            </a:r>
          </a:p>
          <a:p>
            <a:r>
              <a:rPr lang="uk-UA" sz="4000" dirty="0">
                <a:solidFill>
                  <a:srgbClr val="990099"/>
                </a:solidFill>
              </a:rPr>
              <a:t>           тривоги…</a:t>
            </a:r>
            <a:endParaRPr lang="ru-RU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3552" y="1196752"/>
            <a:ext cx="78787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 </a:t>
            </a:r>
            <a:r>
              <a:rPr lang="ru-RU" b="1" dirty="0" err="1">
                <a:solidFill>
                  <a:srgbClr val="002060"/>
                </a:solidFill>
              </a:rPr>
              <a:t>матеріалах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Всесвітньої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федерації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здоров’я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поняття</a:t>
            </a:r>
            <a:r>
              <a:rPr lang="ru-RU" b="1" dirty="0">
                <a:solidFill>
                  <a:srgbClr val="002060"/>
                </a:solidFill>
              </a:rPr>
              <a:t> «</a:t>
            </a:r>
            <a:r>
              <a:rPr lang="ru-RU" b="1" dirty="0" err="1">
                <a:solidFill>
                  <a:srgbClr val="002060"/>
                </a:solidFill>
              </a:rPr>
              <a:t>психічне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здоров’я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r>
              <a:rPr lang="ru-RU" b="1" dirty="0" err="1">
                <a:solidFill>
                  <a:srgbClr val="002060"/>
                </a:solidFill>
              </a:rPr>
              <a:t>визначається</a:t>
            </a:r>
            <a:r>
              <a:rPr lang="ru-RU" b="1" dirty="0">
                <a:solidFill>
                  <a:srgbClr val="002060"/>
                </a:solidFill>
              </a:rPr>
              <a:t> таким чином: 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набагато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більше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ніж</a:t>
            </a:r>
            <a:r>
              <a:rPr lang="ru-RU" b="1" dirty="0">
                <a:solidFill>
                  <a:srgbClr val="002060"/>
                </a:solidFill>
              </a:rPr>
              <a:t> просто </a:t>
            </a:r>
            <a:r>
              <a:rPr lang="ru-RU" b="1" dirty="0" err="1">
                <a:solidFill>
                  <a:srgbClr val="002060"/>
                </a:solidFill>
              </a:rPr>
              <a:t>відсутність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психічних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захворювань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91744" y="274638"/>
            <a:ext cx="5544616" cy="70609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>
                <a:solidFill>
                  <a:srgbClr val="00B050"/>
                </a:solidFill>
              </a:rPr>
              <a:t>Психічне здоров'я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276" y="4017063"/>
            <a:ext cx="3888432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1676" y="2924944"/>
            <a:ext cx="5961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Психічне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здоров’я</a:t>
            </a:r>
            <a:r>
              <a:rPr lang="ru-RU" b="1" dirty="0">
                <a:solidFill>
                  <a:srgbClr val="002060"/>
                </a:solidFill>
              </a:rPr>
              <a:t> – 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те,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ми </a:t>
            </a:r>
            <a:r>
              <a:rPr lang="ru-RU" b="1" dirty="0" err="1">
                <a:solidFill>
                  <a:srgbClr val="002060"/>
                </a:solidFill>
              </a:rPr>
              <a:t>всі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бажаємо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мати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причому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незалежно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того, </a:t>
            </a:r>
            <a:r>
              <a:rPr lang="ru-RU" b="1" dirty="0" err="1">
                <a:solidFill>
                  <a:srgbClr val="002060"/>
                </a:solidFill>
              </a:rPr>
              <a:t>чи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знаємо</a:t>
            </a:r>
            <a:r>
              <a:rPr lang="ru-RU" b="1" dirty="0">
                <a:solidFill>
                  <a:srgbClr val="002060"/>
                </a:solidFill>
              </a:rPr>
              <a:t> ми,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таке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ні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9881" y="4581128"/>
            <a:ext cx="4449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Коли ми говоримо про </a:t>
            </a:r>
            <a:r>
              <a:rPr lang="ru-RU" b="1" dirty="0" err="1">
                <a:solidFill>
                  <a:srgbClr val="002060"/>
                </a:solidFill>
              </a:rPr>
              <a:t>щастя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душевний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спокій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радість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або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задоволеність</a:t>
            </a:r>
            <a:r>
              <a:rPr lang="ru-RU" b="1" dirty="0">
                <a:solidFill>
                  <a:srgbClr val="002060"/>
                </a:solidFill>
              </a:rPr>
              <a:t>, ми говоримо про </a:t>
            </a:r>
            <a:r>
              <a:rPr lang="ru-RU" b="1" dirty="0" err="1">
                <a:solidFill>
                  <a:srgbClr val="002060"/>
                </a:solidFill>
              </a:rPr>
              <a:t>психічне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здоров’я</a:t>
            </a:r>
            <a:r>
              <a:rPr lang="ru-RU" b="1" dirty="0">
                <a:solidFill>
                  <a:srgbClr val="002060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8727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630791"/>
            <a:ext cx="5322540" cy="34956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000" b="1" dirty="0" err="1">
                <a:solidFill>
                  <a:srgbClr val="002060"/>
                </a:solidFill>
              </a:rPr>
              <a:t>Отже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психічному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здоров'ю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можна</a:t>
            </a:r>
            <a:r>
              <a:rPr lang="ru-RU" sz="2000" b="1" dirty="0">
                <a:solidFill>
                  <a:srgbClr val="002060"/>
                </a:solidFill>
              </a:rPr>
              <a:t>  </a:t>
            </a:r>
            <a:r>
              <a:rPr lang="ru-RU" sz="2000" b="1" dirty="0" err="1">
                <a:solidFill>
                  <a:srgbClr val="002060"/>
                </a:solidFill>
              </a:rPr>
              <a:t>дати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таке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визначення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002060"/>
                </a:solidFill>
              </a:rPr>
              <a:t>по-перше</a:t>
            </a:r>
            <a:r>
              <a:rPr lang="ru-RU" sz="2000" b="1" dirty="0">
                <a:solidFill>
                  <a:srgbClr val="002060"/>
                </a:solidFill>
              </a:rPr>
              <a:t> - </a:t>
            </a:r>
            <a:r>
              <a:rPr lang="ru-RU" sz="2000" b="1" dirty="0" err="1">
                <a:solidFill>
                  <a:srgbClr val="002060"/>
                </a:solidFill>
              </a:rPr>
              <a:t>це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відсутність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явних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психічних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порушень</a:t>
            </a:r>
            <a:r>
              <a:rPr lang="ru-RU" sz="2000" b="1" dirty="0">
                <a:solidFill>
                  <a:srgbClr val="002060"/>
                </a:solidFill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002060"/>
                </a:solidFill>
              </a:rPr>
              <a:t>по-друге</a:t>
            </a:r>
            <a:r>
              <a:rPr lang="ru-RU" sz="2000" b="1" dirty="0">
                <a:solidFill>
                  <a:srgbClr val="002060"/>
                </a:solidFill>
              </a:rPr>
              <a:t> - </a:t>
            </a:r>
            <a:r>
              <a:rPr lang="ru-RU" sz="2000" b="1" dirty="0" err="1">
                <a:solidFill>
                  <a:srgbClr val="002060"/>
                </a:solidFill>
              </a:rPr>
              <a:t>певний</a:t>
            </a:r>
            <a:r>
              <a:rPr lang="ru-RU" sz="2000" b="1" dirty="0">
                <a:solidFill>
                  <a:srgbClr val="002060"/>
                </a:solidFill>
              </a:rPr>
              <a:t> резерв сил </a:t>
            </a:r>
            <a:r>
              <a:rPr lang="ru-RU" sz="2000" b="1" dirty="0" err="1">
                <a:solidFill>
                  <a:srgbClr val="002060"/>
                </a:solidFill>
              </a:rPr>
              <a:t>людини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завдяки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яким</a:t>
            </a:r>
            <a:r>
              <a:rPr lang="ru-RU" sz="2000" b="1" dirty="0">
                <a:solidFill>
                  <a:srgbClr val="002060"/>
                </a:solidFill>
              </a:rPr>
              <a:t> вона </a:t>
            </a:r>
            <a:r>
              <a:rPr lang="ru-RU" sz="2000" b="1" dirty="0" err="1">
                <a:solidFill>
                  <a:srgbClr val="002060"/>
                </a:solidFill>
              </a:rPr>
              <a:t>може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подолати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неочікувані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стреси</a:t>
            </a:r>
            <a:r>
              <a:rPr lang="ru-RU" sz="2000" b="1" dirty="0">
                <a:solidFill>
                  <a:srgbClr val="002060"/>
                </a:solidFill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002060"/>
                </a:solidFill>
              </a:rPr>
              <a:t>по-третє</a:t>
            </a:r>
            <a:r>
              <a:rPr lang="ru-RU" sz="2000" b="1" dirty="0">
                <a:solidFill>
                  <a:srgbClr val="002060"/>
                </a:solidFill>
              </a:rPr>
              <a:t> - стан </a:t>
            </a:r>
            <a:r>
              <a:rPr lang="ru-RU" sz="2000" b="1" dirty="0" err="1">
                <a:solidFill>
                  <a:srgbClr val="002060"/>
                </a:solidFill>
              </a:rPr>
              <a:t>рівноваги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між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людиною</a:t>
            </a:r>
            <a:r>
              <a:rPr lang="ru-RU" sz="2000" b="1" dirty="0">
                <a:solidFill>
                  <a:srgbClr val="002060"/>
                </a:solidFill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</a:rPr>
              <a:t>навколишнім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середовищем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гармонії</a:t>
            </a:r>
            <a:r>
              <a:rPr lang="ru-RU" sz="2000" b="1" dirty="0">
                <a:solidFill>
                  <a:srgbClr val="002060"/>
                </a:solidFill>
              </a:rPr>
              <a:t> у  </a:t>
            </a:r>
            <a:r>
              <a:rPr lang="ru-RU" sz="2000" b="1" dirty="0" err="1">
                <a:solidFill>
                  <a:srgbClr val="002060"/>
                </a:solidFill>
              </a:rPr>
              <a:t>стосунках</a:t>
            </a:r>
            <a:r>
              <a:rPr lang="ru-RU" sz="2000" b="1" dirty="0">
                <a:solidFill>
                  <a:srgbClr val="002060"/>
                </a:solidFill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</a:rPr>
              <a:t>іншими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8" name="Picture 4" descr="ÐÐ°ÑÑÐ¸Ð½ÐºÐ¸ Ð¿Ð¾ Ð·Ð°Ð¿ÑÐ¾ÑÑ Ð¿ÑÐ¸ÑÑÑÐ½Ðµ Ð·Ð´Ð¾ÑÐ¾Ð²'Ñ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246" y="1628800"/>
            <a:ext cx="2697088" cy="26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91744" y="274638"/>
            <a:ext cx="5544616" cy="70609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>
                <a:solidFill>
                  <a:srgbClr val="00B050"/>
                </a:solidFill>
              </a:rPr>
              <a:t>Психічне здоров'я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7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1744" y="274638"/>
            <a:ext cx="5544616" cy="706090"/>
          </a:xfrm>
        </p:spPr>
        <p:txBody>
          <a:bodyPr/>
          <a:lstStyle/>
          <a:p>
            <a:r>
              <a:rPr lang="uk-UA" sz="4000" dirty="0">
                <a:solidFill>
                  <a:srgbClr val="FF6600"/>
                </a:solidFill>
              </a:rPr>
              <a:t>Психічне здоров'я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3552" y="1340769"/>
            <a:ext cx="41044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/>
            <a:r>
              <a:rPr lang="uk-UA" sz="2000" b="1" dirty="0">
                <a:solidFill>
                  <a:srgbClr val="002060"/>
                </a:solidFill>
              </a:rPr>
              <a:t>Основними показниками психічного здоров'я дитини є:</a:t>
            </a:r>
          </a:p>
          <a:p>
            <a:pPr marL="137160"/>
            <a:endParaRPr lang="uk-UA" b="1" dirty="0">
              <a:solidFill>
                <a:srgbClr val="002060"/>
              </a:solidFill>
            </a:endParaRPr>
          </a:p>
          <a:p>
            <a:pPr marL="42291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розумова працездатність;</a:t>
            </a:r>
          </a:p>
          <a:p>
            <a:pPr marL="42291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позитивний емоційний стан;</a:t>
            </a:r>
          </a:p>
          <a:p>
            <a:pPr marL="42291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адекватні емоційні реакції;</a:t>
            </a:r>
          </a:p>
          <a:p>
            <a:pPr marL="42291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адаптованість до соціуму.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72" y="1292856"/>
            <a:ext cx="2920468" cy="195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63953" y="3629536"/>
            <a:ext cx="45533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Психічне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здоров’я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особистості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залежить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багатьох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факторів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правильного </a:t>
            </a:r>
            <a:r>
              <a:rPr lang="ru-RU" b="1" dirty="0" err="1">
                <a:solidFill>
                  <a:srgbClr val="002060"/>
                </a:solidFill>
              </a:rPr>
              <a:t>харчування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режиму дня;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</a:rPr>
              <a:t>перебування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свіжому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повітрі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</a:rPr>
              <a:t>рухової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активності</a:t>
            </a:r>
            <a:r>
              <a:rPr lang="ru-RU" b="1" dirty="0">
                <a:solidFill>
                  <a:srgbClr val="002060"/>
                </a:solidFill>
              </a:rPr>
              <a:t> і т.д. </a:t>
            </a:r>
          </a:p>
        </p:txBody>
      </p:sp>
      <p:pic>
        <p:nvPicPr>
          <p:cNvPr id="7170" name="Picture 2" descr="D:\Документація 2019-2020\Картинки 2019-2020\картинки смайли та інше\19b769158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8706" y="3789041"/>
            <a:ext cx="2779142" cy="200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8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1970" y="356419"/>
            <a:ext cx="4968552" cy="672555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6600"/>
                </a:solidFill>
              </a:rPr>
              <a:t>Психосоматика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2" y="692696"/>
            <a:ext cx="2500680" cy="2237035"/>
          </a:xfrm>
          <a:prstGeom prst="hear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41388" y="1229418"/>
            <a:ext cx="5519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err="1">
                <a:solidFill>
                  <a:srgbClr val="002060"/>
                </a:solidFill>
              </a:rPr>
              <a:t>Внаслідок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психогенних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чинників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з'являються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такі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негативні</a:t>
            </a:r>
            <a:r>
              <a:rPr lang="ru-RU" b="1" dirty="0">
                <a:solidFill>
                  <a:srgbClr val="002060"/>
                </a:solidFill>
              </a:rPr>
              <a:t> прояви </a:t>
            </a:r>
            <a:r>
              <a:rPr lang="ru-RU" b="1" dirty="0" err="1">
                <a:solidFill>
                  <a:srgbClr val="002060"/>
                </a:solidFill>
              </a:rPr>
              <a:t>психічного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нездоров'я</a:t>
            </a:r>
            <a:r>
              <a:rPr lang="ru-RU" b="1" dirty="0">
                <a:solidFill>
                  <a:srgbClr val="002060"/>
                </a:solidFill>
              </a:rPr>
              <a:t>, як </a:t>
            </a:r>
            <a:r>
              <a:rPr lang="ru-RU" b="1" dirty="0" err="1">
                <a:solidFill>
                  <a:srgbClr val="002060"/>
                </a:solidFill>
              </a:rPr>
              <a:t>підвищена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тривожність</a:t>
            </a:r>
            <a:r>
              <a:rPr lang="ru-RU" b="1" dirty="0">
                <a:solidFill>
                  <a:srgbClr val="002060"/>
                </a:solidFill>
              </a:rPr>
              <a:t>, страх, </a:t>
            </a:r>
            <a:r>
              <a:rPr lang="ru-RU" b="1" dirty="0" err="1">
                <a:solidFill>
                  <a:srgbClr val="002060"/>
                </a:solidFill>
              </a:rPr>
              <a:t>невпевненість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собі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надмірна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вразливість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ін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88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672" y="692696"/>
            <a:ext cx="6480720" cy="1728192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FF6600"/>
                </a:solidFill>
              </a:rPr>
              <a:t>Заходи, </a:t>
            </a:r>
            <a:br>
              <a:rPr lang="uk-UA" sz="3200" dirty="0">
                <a:solidFill>
                  <a:srgbClr val="FF6600"/>
                </a:solidFill>
              </a:rPr>
            </a:br>
            <a:r>
              <a:rPr lang="uk-UA" sz="3200" dirty="0">
                <a:solidFill>
                  <a:srgbClr val="FF6600"/>
                </a:solidFill>
              </a:rPr>
              <a:t>спрямовані на збереження </a:t>
            </a:r>
            <a:br>
              <a:rPr lang="uk-UA" sz="3200" dirty="0">
                <a:solidFill>
                  <a:srgbClr val="FF6600"/>
                </a:solidFill>
              </a:rPr>
            </a:br>
            <a:r>
              <a:rPr lang="uk-UA" sz="3200" dirty="0">
                <a:solidFill>
                  <a:srgbClr val="FF6600"/>
                </a:solidFill>
              </a:rPr>
              <a:t>психічного  здоров’я учнів</a:t>
            </a:r>
            <a:endParaRPr lang="ru-RU" sz="3200" dirty="0">
              <a:solidFill>
                <a:srgbClr val="FF6600"/>
              </a:solidFill>
            </a:endParaRPr>
          </a:p>
        </p:txBody>
      </p:sp>
      <p:pic>
        <p:nvPicPr>
          <p:cNvPr id="3074" name="Picture 2" descr="ÐÐ°ÑÑÐ¸Ð½ÐºÐ¸ Ð¿Ð¾ Ð·Ð°Ð¿ÑÐ¾ÑÑ Ð¿ÑÐ¸ÑÑÑÐ½Ðµ Ð·Ð´Ð¾ÑÐ¾Ð²'Ñ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664" y="3284985"/>
            <a:ext cx="6630566" cy="289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0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522" y="4005065"/>
            <a:ext cx="81696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000" b="1" i="1" dirty="0" err="1">
                <a:solidFill>
                  <a:srgbClr val="002060"/>
                </a:solidFill>
              </a:rPr>
              <a:t>Це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виявляється</a:t>
            </a:r>
            <a:r>
              <a:rPr lang="ru-RU" sz="2000" b="1" i="1" dirty="0">
                <a:solidFill>
                  <a:srgbClr val="002060"/>
                </a:solidFill>
              </a:rPr>
              <a:t> у: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</a:rPr>
              <a:t>підвищенні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психічної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активності</a:t>
            </a:r>
            <a:r>
              <a:rPr lang="ru-RU" b="1" dirty="0">
                <a:solidFill>
                  <a:srgbClr val="002060"/>
                </a:solidFill>
              </a:rPr>
              <a:t>, за </a:t>
            </a:r>
            <a:r>
              <a:rPr lang="ru-RU" b="1" dirty="0" err="1">
                <a:solidFill>
                  <a:srgbClr val="002060"/>
                </a:solidFill>
              </a:rPr>
              <a:t>рахунок</a:t>
            </a:r>
            <a:r>
              <a:rPr lang="ru-RU" b="1" dirty="0">
                <a:solidFill>
                  <a:srgbClr val="002060"/>
                </a:solidFill>
              </a:rPr>
              <a:t> «</a:t>
            </a:r>
            <a:r>
              <a:rPr lang="ru-RU" b="1" dirty="0" err="1">
                <a:solidFill>
                  <a:srgbClr val="002060"/>
                </a:solidFill>
              </a:rPr>
              <a:t>стягування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r>
              <a:rPr lang="ru-RU" b="1" dirty="0" err="1">
                <a:solidFill>
                  <a:srgbClr val="002060"/>
                </a:solidFill>
              </a:rPr>
              <a:t>застійних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психічних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напружень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</a:rPr>
              <a:t>інтенсифікації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розвитку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психічних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процесів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пам’яті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сприймання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відчуття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концентрації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уваги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ін</a:t>
            </a:r>
            <a:r>
              <a:rPr lang="ru-RU" b="1" dirty="0">
                <a:solidFill>
                  <a:srgbClr val="002060"/>
                </a:solidFill>
              </a:rPr>
              <a:t>.);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</a:rPr>
              <a:t>виробленні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релаксаційних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відновних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механізмів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зниженні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рівня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тривожності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підвищенні</a:t>
            </a:r>
            <a:r>
              <a:rPr lang="ru-RU" b="1" dirty="0">
                <a:solidFill>
                  <a:srgbClr val="002060"/>
                </a:solidFill>
              </a:rPr>
              <a:t> настрою </a:t>
            </a:r>
            <a:r>
              <a:rPr lang="ru-RU" b="1" dirty="0" err="1">
                <a:solidFill>
                  <a:srgbClr val="002060"/>
                </a:solidFill>
              </a:rPr>
              <a:t>тощо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83832" y="339651"/>
            <a:ext cx="4844190" cy="70609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>
                <a:solidFill>
                  <a:srgbClr val="00B050"/>
                </a:solidFill>
              </a:rPr>
              <a:t>Фізичні вправи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77095" y="2176786"/>
            <a:ext cx="4833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err="1">
                <a:solidFill>
                  <a:srgbClr val="002060"/>
                </a:solidFill>
              </a:rPr>
              <a:t>Результати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спеціальних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досліджень</a:t>
            </a:r>
            <a:r>
              <a:rPr lang="ru-RU" b="1" dirty="0">
                <a:solidFill>
                  <a:srgbClr val="002060"/>
                </a:solidFill>
              </a:rPr>
              <a:t> довели,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фізичні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вправи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впливають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збереження</a:t>
            </a:r>
            <a:r>
              <a:rPr lang="ru-RU" b="1" dirty="0">
                <a:solidFill>
                  <a:srgbClr val="002060"/>
                </a:solidFill>
              </a:rPr>
              <a:t> й </a:t>
            </a:r>
            <a:r>
              <a:rPr lang="ru-RU" b="1" dirty="0" err="1">
                <a:solidFill>
                  <a:srgbClr val="002060"/>
                </a:solidFill>
              </a:rPr>
              <a:t>відновлення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психічного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здоров’я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8194" name="Picture 2" descr="D:\Документація 2019-2020\Картинки 2019-2020\картинки\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436" y="1628800"/>
            <a:ext cx="3048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45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347</Words>
  <Application>Microsoft Office PowerPoint</Application>
  <PresentationFormat>Широкий екран</PresentationFormat>
  <Paragraphs>68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Microsoft Sans Serif</vt:lpstr>
      <vt:lpstr>museo light</vt:lpstr>
      <vt:lpstr>Roboto Condensed</vt:lpstr>
      <vt:lpstr>Times New Roman</vt:lpstr>
      <vt:lpstr>Verdana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Психічне здоров'я</vt:lpstr>
      <vt:lpstr>Психосоматика</vt:lpstr>
      <vt:lpstr>Заходи,  спрямовані на збереження  психічного  здоров’я учнів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User</cp:lastModifiedBy>
  <cp:revision>11</cp:revision>
  <dcterms:created xsi:type="dcterms:W3CDTF">2020-10-07T18:41:07Z</dcterms:created>
  <dcterms:modified xsi:type="dcterms:W3CDTF">2023-10-09T07:20:39Z</dcterms:modified>
</cp:coreProperties>
</file>